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Lst>
  <p:sldSz cx="18288000" cy="10287000"/>
  <p:notesSz cx="6858000" cy="9144000"/>
  <p:embeddedFontLst>
    <p:embeddedFont>
      <p:font typeface="Montserrat" charset="1" panose="00000500000000000000"/>
      <p:regular r:id="rId14"/>
    </p:embeddedFont>
    <p:embeddedFont>
      <p:font typeface="Montserrat Bold" charset="1" panose="00000800000000000000"/>
      <p:regular r:id="rId15"/>
    </p:embeddedFont>
    <p:embeddedFont>
      <p:font typeface="Open Sans Italics" charset="1" panose="00000000000000000000"/>
      <p:regular r:id="rId16"/>
    </p:embeddedFont>
    <p:embeddedFont>
      <p:font typeface="Open Sans" charset="1" panose="00000000000000000000"/>
      <p:regular r:id="rId17"/>
    </p:embeddedFont>
    <p:embeddedFont>
      <p:font typeface="Open Sans Bold" charset="1" panose="00000000000000000000"/>
      <p:regular r:id="rId18"/>
    </p:embeddedFont>
    <p:embeddedFont>
      <p:font typeface="Montserrat Medium" charset="1" panose="000006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2.png" Type="http://schemas.openxmlformats.org/officeDocument/2006/relationships/image"/><Relationship Id="rId8" Target="../media/image3.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10.jpeg" Type="http://schemas.openxmlformats.org/officeDocument/2006/relationships/image"/><Relationship Id="rId4" Target="../media/image11.jpe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719566" y="0"/>
            <a:ext cx="7503741" cy="10287000"/>
            <a:chOff x="0" y="0"/>
            <a:chExt cx="10004988" cy="13716000"/>
          </a:xfrm>
        </p:grpSpPr>
        <p:sp>
          <p:nvSpPr>
            <p:cNvPr name="Freeform 3" id="3"/>
            <p:cNvSpPr/>
            <p:nvPr/>
          </p:nvSpPr>
          <p:spPr>
            <a:xfrm flipH="false" flipV="false" rot="0">
              <a:off x="0" y="0"/>
              <a:ext cx="10004933" cy="13716000"/>
            </a:xfrm>
            <a:custGeom>
              <a:avLst/>
              <a:gdLst/>
              <a:ahLst/>
              <a:cxnLst/>
              <a:rect r="r" b="b" t="t" l="l"/>
              <a:pathLst>
                <a:path h="13716000" w="10004933">
                  <a:moveTo>
                    <a:pt x="0" y="0"/>
                  </a:moveTo>
                  <a:lnTo>
                    <a:pt x="10004933" y="0"/>
                  </a:lnTo>
                  <a:lnTo>
                    <a:pt x="10004933" y="13716000"/>
                  </a:lnTo>
                  <a:lnTo>
                    <a:pt x="0" y="13716000"/>
                  </a:lnTo>
                  <a:close/>
                </a:path>
              </a:pathLst>
            </a:custGeom>
            <a:solidFill>
              <a:srgbClr val="F2F2F2"/>
            </a:solidFill>
          </p:spPr>
        </p:sp>
      </p:grpSp>
      <p:grpSp>
        <p:nvGrpSpPr>
          <p:cNvPr name="Group 4" id="4"/>
          <p:cNvGrpSpPr>
            <a:grpSpLocks noChangeAspect="true"/>
          </p:cNvGrpSpPr>
          <p:nvPr/>
        </p:nvGrpSpPr>
        <p:grpSpPr>
          <a:xfrm rot="0">
            <a:off x="8011886" y="3520548"/>
            <a:ext cx="10276115" cy="6766452"/>
            <a:chOff x="0" y="0"/>
            <a:chExt cx="13701486" cy="9021936"/>
          </a:xfrm>
        </p:grpSpPr>
        <p:sp>
          <p:nvSpPr>
            <p:cNvPr name="Freeform 5" id="5"/>
            <p:cNvSpPr/>
            <p:nvPr/>
          </p:nvSpPr>
          <p:spPr>
            <a:xfrm flipH="false" flipV="false" rot="0">
              <a:off x="0" y="0"/>
              <a:ext cx="13701522" cy="9021953"/>
            </a:xfrm>
            <a:custGeom>
              <a:avLst/>
              <a:gdLst/>
              <a:ahLst/>
              <a:cxnLst/>
              <a:rect r="r" b="b" t="t" l="l"/>
              <a:pathLst>
                <a:path h="9021953" w="13701522">
                  <a:moveTo>
                    <a:pt x="0" y="0"/>
                  </a:moveTo>
                  <a:lnTo>
                    <a:pt x="13701522" y="0"/>
                  </a:lnTo>
                  <a:lnTo>
                    <a:pt x="13701522" y="9021953"/>
                  </a:lnTo>
                  <a:lnTo>
                    <a:pt x="0" y="9021953"/>
                  </a:lnTo>
                  <a:lnTo>
                    <a:pt x="0" y="0"/>
                  </a:lnTo>
                  <a:close/>
                </a:path>
              </a:pathLst>
            </a:custGeom>
            <a:blipFill>
              <a:blip r:embed="rId2"/>
              <a:stretch>
                <a:fillRect l="0" t="-617" r="0" b="-642"/>
              </a:stretch>
            </a:blipFill>
          </p:spPr>
        </p:sp>
      </p:grpSp>
      <p:grpSp>
        <p:nvGrpSpPr>
          <p:cNvPr name="Group 6" id="6"/>
          <p:cNvGrpSpPr/>
          <p:nvPr/>
        </p:nvGrpSpPr>
        <p:grpSpPr>
          <a:xfrm rot="0">
            <a:off x="8011887" y="3520548"/>
            <a:ext cx="4211420" cy="6766452"/>
            <a:chOff x="0" y="0"/>
            <a:chExt cx="5615226" cy="9021936"/>
          </a:xfrm>
        </p:grpSpPr>
        <p:sp>
          <p:nvSpPr>
            <p:cNvPr name="Freeform 7" id="7"/>
            <p:cNvSpPr/>
            <p:nvPr/>
          </p:nvSpPr>
          <p:spPr>
            <a:xfrm flipH="false" flipV="false" rot="0">
              <a:off x="0" y="0"/>
              <a:ext cx="5615178" cy="9021953"/>
            </a:xfrm>
            <a:custGeom>
              <a:avLst/>
              <a:gdLst/>
              <a:ahLst/>
              <a:cxnLst/>
              <a:rect r="r" b="b" t="t" l="l"/>
              <a:pathLst>
                <a:path h="9021953" w="5615178">
                  <a:moveTo>
                    <a:pt x="0" y="0"/>
                  </a:moveTo>
                  <a:lnTo>
                    <a:pt x="5615178" y="0"/>
                  </a:lnTo>
                  <a:lnTo>
                    <a:pt x="5615178" y="9021953"/>
                  </a:lnTo>
                  <a:lnTo>
                    <a:pt x="0" y="9021953"/>
                  </a:lnTo>
                  <a:close/>
                </a:path>
              </a:pathLst>
            </a:custGeom>
            <a:solidFill>
              <a:srgbClr val="3F3B8F">
                <a:alpha val="72157"/>
              </a:srgbClr>
            </a:solidFill>
          </p:spPr>
        </p:sp>
      </p:grpSp>
      <p:sp>
        <p:nvSpPr>
          <p:cNvPr name="AutoShape 8" id="8"/>
          <p:cNvSpPr/>
          <p:nvPr/>
        </p:nvSpPr>
        <p:spPr>
          <a:xfrm rot="203067">
            <a:off x="1210199" y="4755430"/>
            <a:ext cx="968060" cy="0"/>
          </a:xfrm>
          <a:prstGeom prst="line">
            <a:avLst/>
          </a:prstGeom>
          <a:ln cap="rnd" w="28575">
            <a:solidFill>
              <a:srgbClr val="000000"/>
            </a:solidFill>
            <a:prstDash val="solid"/>
            <a:headEnd type="none" len="sm" w="sm"/>
            <a:tailEnd type="none" len="sm" w="sm"/>
          </a:ln>
        </p:spPr>
      </p:sp>
      <p:sp>
        <p:nvSpPr>
          <p:cNvPr name="AutoShape 9" id="9"/>
          <p:cNvSpPr/>
          <p:nvPr/>
        </p:nvSpPr>
        <p:spPr>
          <a:xfrm rot="16179">
            <a:off x="1178374" y="8932168"/>
            <a:ext cx="6071634" cy="0"/>
          </a:xfrm>
          <a:prstGeom prst="line">
            <a:avLst/>
          </a:prstGeom>
          <a:ln cap="rnd" w="19050">
            <a:solidFill>
              <a:srgbClr val="000000"/>
            </a:solidFill>
            <a:prstDash val="solid"/>
            <a:headEnd type="none" len="sm" w="sm"/>
            <a:tailEnd type="none" len="sm" w="sm"/>
          </a:ln>
        </p:spPr>
      </p:sp>
      <p:sp>
        <p:nvSpPr>
          <p:cNvPr name="Freeform 10" id="10"/>
          <p:cNvSpPr/>
          <p:nvPr/>
        </p:nvSpPr>
        <p:spPr>
          <a:xfrm flipH="false" flipV="false" rot="0">
            <a:off x="11046795" y="626343"/>
            <a:ext cx="5325035" cy="4114800"/>
          </a:xfrm>
          <a:custGeom>
            <a:avLst/>
            <a:gdLst/>
            <a:ahLst/>
            <a:cxnLst/>
            <a:rect r="r" b="b" t="t" l="l"/>
            <a:pathLst>
              <a:path h="4114800" w="5325035">
                <a:moveTo>
                  <a:pt x="0" y="0"/>
                </a:moveTo>
                <a:lnTo>
                  <a:pt x="5325035" y="0"/>
                </a:lnTo>
                <a:lnTo>
                  <a:pt x="532503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1" id="11"/>
          <p:cNvSpPr txBox="true"/>
          <p:nvPr/>
        </p:nvSpPr>
        <p:spPr>
          <a:xfrm rot="0">
            <a:off x="1084947" y="3394818"/>
            <a:ext cx="5940030" cy="1274280"/>
          </a:xfrm>
          <a:prstGeom prst="rect">
            <a:avLst/>
          </a:prstGeom>
        </p:spPr>
        <p:txBody>
          <a:bodyPr anchor="t" rtlCol="false" tIns="0" lIns="0" bIns="0" rIns="0">
            <a:spAutoFit/>
          </a:bodyPr>
          <a:lstStyle/>
          <a:p>
            <a:pPr algn="l">
              <a:lnSpc>
                <a:spcPts val="9000"/>
              </a:lnSpc>
            </a:pPr>
            <a:r>
              <a:rPr lang="en-US" sz="6000">
                <a:solidFill>
                  <a:srgbClr val="000000"/>
                </a:solidFill>
                <a:latin typeface="Montserrat"/>
                <a:ea typeface="Montserrat"/>
                <a:cs typeface="Montserrat"/>
                <a:sym typeface="Montserrat"/>
              </a:rPr>
              <a:t>SEO SERVICES</a:t>
            </a:r>
          </a:p>
        </p:txBody>
      </p:sp>
      <p:sp>
        <p:nvSpPr>
          <p:cNvPr name="TextBox 12" id="12"/>
          <p:cNvSpPr txBox="true"/>
          <p:nvPr/>
        </p:nvSpPr>
        <p:spPr>
          <a:xfrm rot="0">
            <a:off x="1114830" y="8462514"/>
            <a:ext cx="3720111" cy="392352"/>
          </a:xfrm>
          <a:prstGeom prst="rect">
            <a:avLst/>
          </a:prstGeom>
        </p:spPr>
        <p:txBody>
          <a:bodyPr anchor="t" rtlCol="false" tIns="0" lIns="0" bIns="0" rIns="0">
            <a:spAutoFit/>
          </a:bodyPr>
          <a:lstStyle/>
          <a:p>
            <a:pPr algn="l">
              <a:lnSpc>
                <a:spcPts val="2700"/>
              </a:lnSpc>
            </a:pPr>
            <a:r>
              <a:rPr lang="en-US" sz="2100" b="true">
                <a:solidFill>
                  <a:srgbClr val="000000"/>
                </a:solidFill>
                <a:latin typeface="Montserrat Bold"/>
                <a:ea typeface="Montserrat Bold"/>
                <a:cs typeface="Montserrat Bold"/>
                <a:sym typeface="Montserrat Bold"/>
              </a:rPr>
              <a:t>Elevate Your Digital Reach</a:t>
            </a:r>
          </a:p>
        </p:txBody>
      </p:sp>
      <p:sp>
        <p:nvSpPr>
          <p:cNvPr name="TextBox 13" id="13"/>
          <p:cNvSpPr txBox="true"/>
          <p:nvPr/>
        </p:nvSpPr>
        <p:spPr>
          <a:xfrm rot="0">
            <a:off x="1084947" y="5430850"/>
            <a:ext cx="5860112" cy="924713"/>
          </a:xfrm>
          <a:prstGeom prst="rect">
            <a:avLst/>
          </a:prstGeom>
        </p:spPr>
        <p:txBody>
          <a:bodyPr anchor="t" rtlCol="false" tIns="0" lIns="0" bIns="0" rIns="0">
            <a:spAutoFit/>
          </a:bodyPr>
          <a:lstStyle/>
          <a:p>
            <a:pPr algn="just">
              <a:lnSpc>
                <a:spcPts val="2250"/>
              </a:lnSpc>
            </a:pPr>
            <a:r>
              <a:rPr lang="en-US" sz="1650" i="true">
                <a:solidFill>
                  <a:srgbClr val="000000"/>
                </a:solidFill>
                <a:latin typeface="Open Sans Italics"/>
                <a:ea typeface="Open Sans Italics"/>
                <a:cs typeface="Open Sans Italics"/>
                <a:sym typeface="Open Sans Italics"/>
              </a:rPr>
              <a:t>Our SEO services boost your brand to the top of search results, using custom keywords, optimized content, and technical SEO to drive growth and lasting visibility.</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0234246" y="0"/>
            <a:ext cx="8053753" cy="10287000"/>
            <a:chOff x="0" y="0"/>
            <a:chExt cx="10738338" cy="13716000"/>
          </a:xfrm>
        </p:grpSpPr>
        <p:sp>
          <p:nvSpPr>
            <p:cNvPr name="Freeform 3" id="3"/>
            <p:cNvSpPr/>
            <p:nvPr/>
          </p:nvSpPr>
          <p:spPr>
            <a:xfrm flipH="false" flipV="false" rot="0">
              <a:off x="0" y="0"/>
              <a:ext cx="10738358" cy="13716000"/>
            </a:xfrm>
            <a:custGeom>
              <a:avLst/>
              <a:gdLst/>
              <a:ahLst/>
              <a:cxnLst/>
              <a:rect r="r" b="b" t="t" l="l"/>
              <a:pathLst>
                <a:path h="13716000" w="10738358">
                  <a:moveTo>
                    <a:pt x="0" y="0"/>
                  </a:moveTo>
                  <a:lnTo>
                    <a:pt x="10738358" y="0"/>
                  </a:lnTo>
                  <a:lnTo>
                    <a:pt x="10738358" y="13716000"/>
                  </a:lnTo>
                  <a:lnTo>
                    <a:pt x="0" y="13716000"/>
                  </a:lnTo>
                  <a:lnTo>
                    <a:pt x="0" y="0"/>
                  </a:lnTo>
                  <a:close/>
                </a:path>
              </a:pathLst>
            </a:custGeom>
            <a:blipFill>
              <a:blip r:embed="rId2"/>
              <a:stretch>
                <a:fillRect l="-28268" t="0" r="-28281" b="0"/>
              </a:stretch>
            </a:blipFill>
          </p:spPr>
        </p:sp>
      </p:grpSp>
      <p:grpSp>
        <p:nvGrpSpPr>
          <p:cNvPr name="Group 4" id="4"/>
          <p:cNvGrpSpPr/>
          <p:nvPr/>
        </p:nvGrpSpPr>
        <p:grpSpPr>
          <a:xfrm rot="0">
            <a:off x="10234245" y="0"/>
            <a:ext cx="8053753" cy="5143500"/>
            <a:chOff x="0" y="0"/>
            <a:chExt cx="10738338" cy="6858000"/>
          </a:xfrm>
        </p:grpSpPr>
        <p:sp>
          <p:nvSpPr>
            <p:cNvPr name="Freeform 5" id="5"/>
            <p:cNvSpPr/>
            <p:nvPr/>
          </p:nvSpPr>
          <p:spPr>
            <a:xfrm flipH="false" flipV="false" rot="0">
              <a:off x="0" y="0"/>
              <a:ext cx="10738358" cy="6858000"/>
            </a:xfrm>
            <a:custGeom>
              <a:avLst/>
              <a:gdLst/>
              <a:ahLst/>
              <a:cxnLst/>
              <a:rect r="r" b="b" t="t" l="l"/>
              <a:pathLst>
                <a:path h="6858000" w="10738358">
                  <a:moveTo>
                    <a:pt x="0" y="0"/>
                  </a:moveTo>
                  <a:lnTo>
                    <a:pt x="10738358" y="0"/>
                  </a:lnTo>
                  <a:lnTo>
                    <a:pt x="10738358" y="6858000"/>
                  </a:lnTo>
                  <a:lnTo>
                    <a:pt x="0" y="6858000"/>
                  </a:lnTo>
                  <a:close/>
                </a:path>
              </a:pathLst>
            </a:custGeom>
            <a:solidFill>
              <a:srgbClr val="3F3B8F">
                <a:alpha val="72157"/>
              </a:srgbClr>
            </a:solidFill>
          </p:spPr>
        </p:sp>
      </p:grpSp>
      <p:sp>
        <p:nvSpPr>
          <p:cNvPr name="TextBox 6" id="6"/>
          <p:cNvSpPr txBox="true"/>
          <p:nvPr/>
        </p:nvSpPr>
        <p:spPr>
          <a:xfrm rot="0">
            <a:off x="1251338" y="1440866"/>
            <a:ext cx="4913829" cy="970389"/>
          </a:xfrm>
          <a:prstGeom prst="rect">
            <a:avLst/>
          </a:prstGeom>
        </p:spPr>
        <p:txBody>
          <a:bodyPr anchor="t" rtlCol="false" tIns="0" lIns="0" bIns="0" rIns="0">
            <a:spAutoFit/>
          </a:bodyPr>
          <a:lstStyle/>
          <a:p>
            <a:pPr algn="l">
              <a:lnSpc>
                <a:spcPts val="3600"/>
              </a:lnSpc>
            </a:pPr>
            <a:r>
              <a:rPr lang="en-US" sz="3000">
                <a:solidFill>
                  <a:srgbClr val="000000"/>
                </a:solidFill>
                <a:latin typeface="Montserrat"/>
                <a:ea typeface="Montserrat"/>
                <a:cs typeface="Montserrat"/>
                <a:sym typeface="Montserrat"/>
              </a:rPr>
              <a:t>Strategic SEO for Lasting Brand Visibility</a:t>
            </a:r>
          </a:p>
        </p:txBody>
      </p:sp>
      <p:sp>
        <p:nvSpPr>
          <p:cNvPr name="TextBox 7" id="7"/>
          <p:cNvSpPr txBox="true"/>
          <p:nvPr/>
        </p:nvSpPr>
        <p:spPr>
          <a:xfrm rot="0">
            <a:off x="11850495" y="3555999"/>
            <a:ext cx="4622770" cy="406866"/>
          </a:xfrm>
          <a:prstGeom prst="rect">
            <a:avLst/>
          </a:prstGeom>
        </p:spPr>
        <p:txBody>
          <a:bodyPr anchor="t" rtlCol="false" tIns="0" lIns="0" bIns="0" rIns="0">
            <a:spAutoFit/>
          </a:bodyPr>
          <a:lstStyle/>
          <a:p>
            <a:pPr algn="l">
              <a:lnSpc>
                <a:spcPts val="2879"/>
              </a:lnSpc>
            </a:pPr>
            <a:r>
              <a:rPr lang="en-US" sz="2400">
                <a:solidFill>
                  <a:srgbClr val="CDCDCD"/>
                </a:solidFill>
                <a:latin typeface="Montserrat"/>
                <a:ea typeface="Montserrat"/>
                <a:cs typeface="Montserrat"/>
                <a:sym typeface="Montserrat"/>
              </a:rPr>
              <a:t>WWW.ATWOEMEDIA.COM</a:t>
            </a:r>
          </a:p>
        </p:txBody>
      </p:sp>
      <p:sp>
        <p:nvSpPr>
          <p:cNvPr name="TextBox 8" id="8"/>
          <p:cNvSpPr txBox="true"/>
          <p:nvPr/>
        </p:nvSpPr>
        <p:spPr>
          <a:xfrm rot="0">
            <a:off x="1251338" y="3150483"/>
            <a:ext cx="7308850" cy="2371844"/>
          </a:xfrm>
          <a:prstGeom prst="rect">
            <a:avLst/>
          </a:prstGeom>
        </p:spPr>
        <p:txBody>
          <a:bodyPr anchor="t" rtlCol="false" tIns="0" lIns="0" bIns="0" rIns="0">
            <a:spAutoFit/>
          </a:bodyPr>
          <a:lstStyle/>
          <a:p>
            <a:pPr algn="just">
              <a:lnSpc>
                <a:spcPts val="2250"/>
              </a:lnSpc>
            </a:pPr>
            <a:r>
              <a:rPr lang="en-US" sz="1500">
                <a:solidFill>
                  <a:srgbClr val="000000"/>
                </a:solidFill>
                <a:latin typeface="Open Sans"/>
                <a:ea typeface="Open Sans"/>
                <a:cs typeface="Open Sans"/>
                <a:sym typeface="Open Sans"/>
              </a:rPr>
              <a:t>Our SEO solutions go beyond traditional optimization to strategically position your brand at the top of search results. With cutting-edge tools and data-driven insights, we craft custom keyword strategies, optimize content and site architecture, and deliver advanced technical SEO that propels your website to new heights. We focus on attracting engaged audiences who are primed to connect with your brand, ensuring each element of SEO fuels measurable growth. From local prominence to global reach, we empower your digital presence with sustainable, long-term visibility.</a:t>
            </a:r>
          </a:p>
        </p:txBody>
      </p:sp>
      <p:sp>
        <p:nvSpPr>
          <p:cNvPr name="TextBox 9" id="9"/>
          <p:cNvSpPr txBox="true"/>
          <p:nvPr/>
        </p:nvSpPr>
        <p:spPr>
          <a:xfrm rot="0">
            <a:off x="1251339" y="7216563"/>
            <a:ext cx="1759148" cy="406866"/>
          </a:xfrm>
          <a:prstGeom prst="rect">
            <a:avLst/>
          </a:prstGeom>
        </p:spPr>
        <p:txBody>
          <a:bodyPr anchor="t" rtlCol="false" tIns="0" lIns="0" bIns="0" rIns="0">
            <a:spAutoFit/>
          </a:bodyPr>
          <a:lstStyle/>
          <a:p>
            <a:pPr algn="l">
              <a:lnSpc>
                <a:spcPts val="2879"/>
              </a:lnSpc>
            </a:pPr>
            <a:r>
              <a:rPr lang="en-US" sz="2400">
                <a:solidFill>
                  <a:srgbClr val="000000"/>
                </a:solidFill>
                <a:latin typeface="Montserrat"/>
                <a:ea typeface="Montserrat"/>
                <a:cs typeface="Montserrat"/>
                <a:sym typeface="Montserrat"/>
              </a:rPr>
              <a:t>Text Here</a:t>
            </a:r>
          </a:p>
        </p:txBody>
      </p:sp>
      <p:sp>
        <p:nvSpPr>
          <p:cNvPr name="TextBox 10" id="10"/>
          <p:cNvSpPr txBox="true"/>
          <p:nvPr/>
        </p:nvSpPr>
        <p:spPr>
          <a:xfrm rot="0">
            <a:off x="1251339" y="7676769"/>
            <a:ext cx="3025239" cy="929142"/>
          </a:xfrm>
          <a:prstGeom prst="rect">
            <a:avLst/>
          </a:prstGeom>
        </p:spPr>
        <p:txBody>
          <a:bodyPr anchor="t" rtlCol="false" tIns="0" lIns="0" bIns="0" rIns="0">
            <a:spAutoFit/>
          </a:bodyPr>
          <a:lstStyle/>
          <a:p>
            <a:pPr algn="l">
              <a:lnSpc>
                <a:spcPts val="2250"/>
              </a:lnSpc>
            </a:pPr>
            <a:r>
              <a:rPr lang="en-US" sz="1500">
                <a:solidFill>
                  <a:srgbClr val="000000"/>
                </a:solidFill>
                <a:latin typeface="Open Sans"/>
                <a:ea typeface="Open Sans"/>
                <a:cs typeface="Open Sans"/>
                <a:sym typeface="Open Sans"/>
              </a:rPr>
              <a:t>It is a long established fact that a content here', making it look like readable English.</a:t>
            </a:r>
          </a:p>
        </p:txBody>
      </p:sp>
      <p:sp>
        <p:nvSpPr>
          <p:cNvPr name="TextBox 11" id="11"/>
          <p:cNvSpPr txBox="true"/>
          <p:nvPr/>
        </p:nvSpPr>
        <p:spPr>
          <a:xfrm rot="0">
            <a:off x="5513508" y="7216563"/>
            <a:ext cx="1759147" cy="406866"/>
          </a:xfrm>
          <a:prstGeom prst="rect">
            <a:avLst/>
          </a:prstGeom>
        </p:spPr>
        <p:txBody>
          <a:bodyPr anchor="t" rtlCol="false" tIns="0" lIns="0" bIns="0" rIns="0">
            <a:spAutoFit/>
          </a:bodyPr>
          <a:lstStyle/>
          <a:p>
            <a:pPr algn="l">
              <a:lnSpc>
                <a:spcPts val="2879"/>
              </a:lnSpc>
            </a:pPr>
            <a:r>
              <a:rPr lang="en-US" sz="2400">
                <a:solidFill>
                  <a:srgbClr val="000000"/>
                </a:solidFill>
                <a:latin typeface="Montserrat"/>
                <a:ea typeface="Montserrat"/>
                <a:cs typeface="Montserrat"/>
                <a:sym typeface="Montserrat"/>
              </a:rPr>
              <a:t>Text Here</a:t>
            </a:r>
          </a:p>
        </p:txBody>
      </p:sp>
      <p:sp>
        <p:nvSpPr>
          <p:cNvPr name="TextBox 12" id="12"/>
          <p:cNvSpPr txBox="true"/>
          <p:nvPr/>
        </p:nvSpPr>
        <p:spPr>
          <a:xfrm rot="0">
            <a:off x="5513508" y="7676769"/>
            <a:ext cx="3025239" cy="929142"/>
          </a:xfrm>
          <a:prstGeom prst="rect">
            <a:avLst/>
          </a:prstGeom>
        </p:spPr>
        <p:txBody>
          <a:bodyPr anchor="t" rtlCol="false" tIns="0" lIns="0" bIns="0" rIns="0">
            <a:spAutoFit/>
          </a:bodyPr>
          <a:lstStyle/>
          <a:p>
            <a:pPr algn="l">
              <a:lnSpc>
                <a:spcPts val="2250"/>
              </a:lnSpc>
            </a:pPr>
            <a:r>
              <a:rPr lang="en-US" sz="1500">
                <a:solidFill>
                  <a:srgbClr val="000000"/>
                </a:solidFill>
                <a:latin typeface="Open Sans"/>
                <a:ea typeface="Open Sans"/>
                <a:cs typeface="Open Sans"/>
                <a:sym typeface="Open Sans"/>
              </a:rPr>
              <a:t>It is a long established fact that a content here', making it look like readable English.</a:t>
            </a:r>
          </a:p>
        </p:txBody>
      </p:sp>
      <p:sp>
        <p:nvSpPr>
          <p:cNvPr name="Freeform 13" id="13"/>
          <p:cNvSpPr/>
          <p:nvPr/>
        </p:nvSpPr>
        <p:spPr>
          <a:xfrm flipH="false" flipV="false" rot="0">
            <a:off x="1364756" y="6281804"/>
            <a:ext cx="578742" cy="491581"/>
          </a:xfrm>
          <a:custGeom>
            <a:avLst/>
            <a:gdLst/>
            <a:ahLst/>
            <a:cxnLst/>
            <a:rect r="r" b="b" t="t" l="l"/>
            <a:pathLst>
              <a:path h="491581" w="578742">
                <a:moveTo>
                  <a:pt x="0" y="0"/>
                </a:moveTo>
                <a:lnTo>
                  <a:pt x="578742" y="0"/>
                </a:lnTo>
                <a:lnTo>
                  <a:pt x="578742" y="491581"/>
                </a:lnTo>
                <a:lnTo>
                  <a:pt x="0" y="49158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5564710" y="6247492"/>
            <a:ext cx="561310" cy="557822"/>
          </a:xfrm>
          <a:custGeom>
            <a:avLst/>
            <a:gdLst/>
            <a:ahLst/>
            <a:cxnLst/>
            <a:rect r="r" b="b" t="t" l="l"/>
            <a:pathLst>
              <a:path h="557822" w="561310">
                <a:moveTo>
                  <a:pt x="0" y="0"/>
                </a:moveTo>
                <a:lnTo>
                  <a:pt x="561311" y="0"/>
                </a:lnTo>
                <a:lnTo>
                  <a:pt x="561311" y="557822"/>
                </a:lnTo>
                <a:lnTo>
                  <a:pt x="0" y="55782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11148230" y="353855"/>
            <a:ext cx="5325035" cy="4114800"/>
          </a:xfrm>
          <a:custGeom>
            <a:avLst/>
            <a:gdLst/>
            <a:ahLst/>
            <a:cxnLst/>
            <a:rect r="r" b="b" t="t" l="l"/>
            <a:pathLst>
              <a:path h="4114800" w="5325035">
                <a:moveTo>
                  <a:pt x="0" y="0"/>
                </a:moveTo>
                <a:lnTo>
                  <a:pt x="5325035" y="0"/>
                </a:lnTo>
                <a:lnTo>
                  <a:pt x="5325035" y="4114799"/>
                </a:lnTo>
                <a:lnTo>
                  <a:pt x="0" y="411479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948872" y="5546441"/>
            <a:ext cx="8053754" cy="5143500"/>
            <a:chOff x="0" y="0"/>
            <a:chExt cx="10738338" cy="6858000"/>
          </a:xfrm>
        </p:grpSpPr>
        <p:sp>
          <p:nvSpPr>
            <p:cNvPr name="Freeform 3" id="3"/>
            <p:cNvSpPr/>
            <p:nvPr/>
          </p:nvSpPr>
          <p:spPr>
            <a:xfrm flipH="false" flipV="false" rot="0">
              <a:off x="0" y="0"/>
              <a:ext cx="10738358" cy="6858000"/>
            </a:xfrm>
            <a:custGeom>
              <a:avLst/>
              <a:gdLst/>
              <a:ahLst/>
              <a:cxnLst/>
              <a:rect r="r" b="b" t="t" l="l"/>
              <a:pathLst>
                <a:path h="6858000" w="10738358">
                  <a:moveTo>
                    <a:pt x="0" y="0"/>
                  </a:moveTo>
                  <a:lnTo>
                    <a:pt x="10738358" y="0"/>
                  </a:lnTo>
                  <a:lnTo>
                    <a:pt x="10738358" y="6858000"/>
                  </a:lnTo>
                  <a:lnTo>
                    <a:pt x="0" y="6858000"/>
                  </a:lnTo>
                  <a:close/>
                </a:path>
              </a:pathLst>
            </a:custGeom>
            <a:solidFill>
              <a:srgbClr val="3F3B8F">
                <a:alpha val="72157"/>
              </a:srgbClr>
            </a:solidFill>
          </p:spPr>
        </p:sp>
      </p:grpSp>
      <p:sp>
        <p:nvSpPr>
          <p:cNvPr name="TextBox 4" id="4"/>
          <p:cNvSpPr txBox="true"/>
          <p:nvPr/>
        </p:nvSpPr>
        <p:spPr>
          <a:xfrm rot="0">
            <a:off x="1377949" y="1440866"/>
            <a:ext cx="5557424" cy="693390"/>
          </a:xfrm>
          <a:prstGeom prst="rect">
            <a:avLst/>
          </a:prstGeom>
        </p:spPr>
        <p:txBody>
          <a:bodyPr anchor="t" rtlCol="false" tIns="0" lIns="0" bIns="0" rIns="0">
            <a:spAutoFit/>
          </a:bodyPr>
          <a:lstStyle/>
          <a:p>
            <a:pPr algn="l">
              <a:lnSpc>
                <a:spcPts val="5040"/>
              </a:lnSpc>
            </a:pPr>
            <a:r>
              <a:rPr lang="en-US" sz="4200">
                <a:solidFill>
                  <a:srgbClr val="000000"/>
                </a:solidFill>
                <a:latin typeface="Montserrat"/>
                <a:ea typeface="Montserrat"/>
                <a:cs typeface="Montserrat"/>
                <a:sym typeface="Montserrat"/>
              </a:rPr>
              <a:t>Our SEO packages</a:t>
            </a:r>
          </a:p>
        </p:txBody>
      </p:sp>
      <p:sp>
        <p:nvSpPr>
          <p:cNvPr name="TextBox 5" id="5"/>
          <p:cNvSpPr txBox="true"/>
          <p:nvPr/>
        </p:nvSpPr>
        <p:spPr>
          <a:xfrm rot="0">
            <a:off x="3403690" y="7634570"/>
            <a:ext cx="2898291" cy="929142"/>
          </a:xfrm>
          <a:prstGeom prst="rect">
            <a:avLst/>
          </a:prstGeom>
        </p:spPr>
        <p:txBody>
          <a:bodyPr anchor="t" rtlCol="false" tIns="0" lIns="0" bIns="0" rIns="0">
            <a:spAutoFit/>
          </a:bodyPr>
          <a:lstStyle/>
          <a:p>
            <a:pPr algn="just">
              <a:lnSpc>
                <a:spcPts val="2250"/>
              </a:lnSpc>
            </a:pPr>
            <a:r>
              <a:rPr lang="en-US" sz="1500" b="true">
                <a:solidFill>
                  <a:srgbClr val="000000"/>
                </a:solidFill>
                <a:latin typeface="Open Sans Bold"/>
                <a:ea typeface="Open Sans Bold"/>
                <a:cs typeface="Open Sans Bold"/>
                <a:sym typeface="Open Sans Bold"/>
              </a:rPr>
              <a:t>For small businesses aiming to enhance online visibility on a budget.</a:t>
            </a:r>
          </a:p>
        </p:txBody>
      </p:sp>
      <p:sp>
        <p:nvSpPr>
          <p:cNvPr name="TextBox 6" id="6"/>
          <p:cNvSpPr txBox="true"/>
          <p:nvPr/>
        </p:nvSpPr>
        <p:spPr>
          <a:xfrm rot="0">
            <a:off x="3677835" y="7164837"/>
            <a:ext cx="2350001" cy="324059"/>
          </a:xfrm>
          <a:prstGeom prst="rect">
            <a:avLst/>
          </a:prstGeom>
        </p:spPr>
        <p:txBody>
          <a:bodyPr anchor="t" rtlCol="false" tIns="0" lIns="0" bIns="0" rIns="0">
            <a:spAutoFit/>
          </a:bodyPr>
          <a:lstStyle/>
          <a:p>
            <a:pPr algn="ctr">
              <a:lnSpc>
                <a:spcPts val="2160"/>
              </a:lnSpc>
            </a:pPr>
            <a:r>
              <a:rPr lang="en-US" sz="1800">
                <a:solidFill>
                  <a:srgbClr val="000000"/>
                </a:solidFill>
                <a:latin typeface="Montserrat"/>
                <a:ea typeface="Montserrat"/>
                <a:cs typeface="Montserrat"/>
                <a:sym typeface="Montserrat"/>
              </a:rPr>
              <a:t>Pack AL Noojom</a:t>
            </a:r>
          </a:p>
        </p:txBody>
      </p:sp>
      <p:sp>
        <p:nvSpPr>
          <p:cNvPr name="TextBox 7" id="7"/>
          <p:cNvSpPr txBox="true"/>
          <p:nvPr/>
        </p:nvSpPr>
        <p:spPr>
          <a:xfrm rot="0">
            <a:off x="7582018" y="7634570"/>
            <a:ext cx="2898291" cy="1217682"/>
          </a:xfrm>
          <a:prstGeom prst="rect">
            <a:avLst/>
          </a:prstGeom>
        </p:spPr>
        <p:txBody>
          <a:bodyPr anchor="t" rtlCol="false" tIns="0" lIns="0" bIns="0" rIns="0">
            <a:spAutoFit/>
          </a:bodyPr>
          <a:lstStyle/>
          <a:p>
            <a:pPr algn="just">
              <a:lnSpc>
                <a:spcPts val="2250"/>
              </a:lnSpc>
            </a:pPr>
            <a:r>
              <a:rPr lang="en-US" sz="1500" b="true">
                <a:solidFill>
                  <a:srgbClr val="000000"/>
                </a:solidFill>
                <a:latin typeface="Open Sans Bold"/>
                <a:ea typeface="Open Sans Bold"/>
                <a:cs typeface="Open Sans Bold"/>
                <a:sym typeface="Open Sans Bold"/>
              </a:rPr>
              <a:t>For growing businesses ready to invest in advanced optimization to boost search rankings</a:t>
            </a:r>
          </a:p>
        </p:txBody>
      </p:sp>
      <p:sp>
        <p:nvSpPr>
          <p:cNvPr name="TextBox 8" id="8"/>
          <p:cNvSpPr txBox="true"/>
          <p:nvPr/>
        </p:nvSpPr>
        <p:spPr>
          <a:xfrm rot="0">
            <a:off x="7582018" y="7164838"/>
            <a:ext cx="2740150" cy="324059"/>
          </a:xfrm>
          <a:prstGeom prst="rect">
            <a:avLst/>
          </a:prstGeom>
        </p:spPr>
        <p:txBody>
          <a:bodyPr anchor="t" rtlCol="false" tIns="0" lIns="0" bIns="0" rIns="0">
            <a:spAutoFit/>
          </a:bodyPr>
          <a:lstStyle/>
          <a:p>
            <a:pPr algn="ctr">
              <a:lnSpc>
                <a:spcPts val="2160"/>
              </a:lnSpc>
            </a:pPr>
            <a:r>
              <a:rPr lang="en-US" sz="1800" b="true">
                <a:solidFill>
                  <a:srgbClr val="000000"/>
                </a:solidFill>
                <a:latin typeface="Montserrat Bold"/>
                <a:ea typeface="Montserrat Bold"/>
                <a:cs typeface="Montserrat Bold"/>
                <a:sym typeface="Montserrat Bold"/>
              </a:rPr>
              <a:t>Pack Al Thuraya</a:t>
            </a:r>
          </a:p>
        </p:txBody>
      </p:sp>
      <p:sp>
        <p:nvSpPr>
          <p:cNvPr name="TextBox 9" id="9"/>
          <p:cNvSpPr txBox="true"/>
          <p:nvPr/>
        </p:nvSpPr>
        <p:spPr>
          <a:xfrm rot="0">
            <a:off x="11696703" y="7634570"/>
            <a:ext cx="2898291" cy="1217682"/>
          </a:xfrm>
          <a:prstGeom prst="rect">
            <a:avLst/>
          </a:prstGeom>
        </p:spPr>
        <p:txBody>
          <a:bodyPr anchor="t" rtlCol="false" tIns="0" lIns="0" bIns="0" rIns="0">
            <a:spAutoFit/>
          </a:bodyPr>
          <a:lstStyle/>
          <a:p>
            <a:pPr algn="just">
              <a:lnSpc>
                <a:spcPts val="2250"/>
              </a:lnSpc>
            </a:pPr>
            <a:r>
              <a:rPr lang="en-US" sz="1500" b="true">
                <a:solidFill>
                  <a:srgbClr val="FFFFFF"/>
                </a:solidFill>
                <a:latin typeface="Open Sans Bold"/>
                <a:ea typeface="Open Sans Bold"/>
                <a:cs typeface="Open Sans Bold"/>
                <a:sym typeface="Open Sans Bold"/>
              </a:rPr>
              <a:t>For large companies or those striving to dominate their market with an advanced SEO strategy</a:t>
            </a:r>
          </a:p>
        </p:txBody>
      </p:sp>
      <p:sp>
        <p:nvSpPr>
          <p:cNvPr name="TextBox 10" id="10"/>
          <p:cNvSpPr txBox="true"/>
          <p:nvPr/>
        </p:nvSpPr>
        <p:spPr>
          <a:xfrm rot="0">
            <a:off x="11855690" y="7164838"/>
            <a:ext cx="2410932" cy="324059"/>
          </a:xfrm>
          <a:prstGeom prst="rect">
            <a:avLst/>
          </a:prstGeom>
        </p:spPr>
        <p:txBody>
          <a:bodyPr anchor="t" rtlCol="false" tIns="0" lIns="0" bIns="0" rIns="0">
            <a:spAutoFit/>
          </a:bodyPr>
          <a:lstStyle/>
          <a:p>
            <a:pPr algn="ctr">
              <a:lnSpc>
                <a:spcPts val="2160"/>
              </a:lnSpc>
            </a:pPr>
            <a:r>
              <a:rPr lang="en-US" sz="1800">
                <a:solidFill>
                  <a:srgbClr val="FFFFFF"/>
                </a:solidFill>
                <a:latin typeface="Montserrat"/>
                <a:ea typeface="Montserrat"/>
                <a:cs typeface="Montserrat"/>
                <a:sym typeface="Montserrat"/>
              </a:rPr>
              <a:t>Pack Al Qasr</a:t>
            </a:r>
          </a:p>
        </p:txBody>
      </p:sp>
      <p:grpSp>
        <p:nvGrpSpPr>
          <p:cNvPr name="Group 11" id="11"/>
          <p:cNvGrpSpPr>
            <a:grpSpLocks noChangeAspect="true"/>
          </p:cNvGrpSpPr>
          <p:nvPr/>
        </p:nvGrpSpPr>
        <p:grpSpPr>
          <a:xfrm rot="0">
            <a:off x="7595858" y="3167838"/>
            <a:ext cx="2700998" cy="3241710"/>
            <a:chOff x="0" y="0"/>
            <a:chExt cx="3601330" cy="4322280"/>
          </a:xfrm>
        </p:grpSpPr>
        <p:sp>
          <p:nvSpPr>
            <p:cNvPr name="Freeform 12" id="12"/>
            <p:cNvSpPr/>
            <p:nvPr/>
          </p:nvSpPr>
          <p:spPr>
            <a:xfrm flipH="false" flipV="false" rot="0">
              <a:off x="0" y="0"/>
              <a:ext cx="3601339" cy="4322318"/>
            </a:xfrm>
            <a:custGeom>
              <a:avLst/>
              <a:gdLst/>
              <a:ahLst/>
              <a:cxnLst/>
              <a:rect r="r" b="b" t="t" l="l"/>
              <a:pathLst>
                <a:path h="4322318" w="3601339">
                  <a:moveTo>
                    <a:pt x="0" y="0"/>
                  </a:moveTo>
                  <a:lnTo>
                    <a:pt x="3601339" y="0"/>
                  </a:lnTo>
                  <a:lnTo>
                    <a:pt x="3601339" y="4322318"/>
                  </a:lnTo>
                  <a:lnTo>
                    <a:pt x="0" y="4322318"/>
                  </a:lnTo>
                  <a:lnTo>
                    <a:pt x="0" y="0"/>
                  </a:lnTo>
                  <a:close/>
                </a:path>
              </a:pathLst>
            </a:custGeom>
            <a:blipFill>
              <a:blip r:embed="rId2"/>
              <a:stretch>
                <a:fillRect l="0" t="-12499" r="-35" b="-12499"/>
              </a:stretch>
            </a:blipFill>
          </p:spPr>
        </p:sp>
      </p:grpSp>
      <p:grpSp>
        <p:nvGrpSpPr>
          <p:cNvPr name="Group 13" id="13"/>
          <p:cNvGrpSpPr>
            <a:grpSpLocks noChangeAspect="true"/>
          </p:cNvGrpSpPr>
          <p:nvPr/>
        </p:nvGrpSpPr>
        <p:grpSpPr>
          <a:xfrm rot="0">
            <a:off x="11795349" y="3167838"/>
            <a:ext cx="2700997" cy="3241710"/>
            <a:chOff x="0" y="0"/>
            <a:chExt cx="3601330" cy="4322280"/>
          </a:xfrm>
        </p:grpSpPr>
        <p:sp>
          <p:nvSpPr>
            <p:cNvPr name="Freeform 14" id="14"/>
            <p:cNvSpPr/>
            <p:nvPr/>
          </p:nvSpPr>
          <p:spPr>
            <a:xfrm flipH="false" flipV="false" rot="0">
              <a:off x="0" y="0"/>
              <a:ext cx="3601339" cy="4322318"/>
            </a:xfrm>
            <a:custGeom>
              <a:avLst/>
              <a:gdLst/>
              <a:ahLst/>
              <a:cxnLst/>
              <a:rect r="r" b="b" t="t" l="l"/>
              <a:pathLst>
                <a:path h="4322318" w="3601339">
                  <a:moveTo>
                    <a:pt x="0" y="0"/>
                  </a:moveTo>
                  <a:lnTo>
                    <a:pt x="3601339" y="0"/>
                  </a:lnTo>
                  <a:lnTo>
                    <a:pt x="3601339" y="4322318"/>
                  </a:lnTo>
                  <a:lnTo>
                    <a:pt x="0" y="4322318"/>
                  </a:lnTo>
                  <a:lnTo>
                    <a:pt x="0" y="0"/>
                  </a:lnTo>
                  <a:close/>
                </a:path>
              </a:pathLst>
            </a:custGeom>
            <a:blipFill>
              <a:blip r:embed="rId3"/>
              <a:stretch>
                <a:fillRect l="0" t="-14332" r="0" b="-14472"/>
              </a:stretch>
            </a:blipFill>
          </p:spPr>
        </p:sp>
      </p:grpSp>
      <p:grpSp>
        <p:nvGrpSpPr>
          <p:cNvPr name="Group 15" id="15"/>
          <p:cNvGrpSpPr>
            <a:grpSpLocks noChangeAspect="true"/>
          </p:cNvGrpSpPr>
          <p:nvPr/>
        </p:nvGrpSpPr>
        <p:grpSpPr>
          <a:xfrm rot="0">
            <a:off x="3502335" y="3109482"/>
            <a:ext cx="2700997" cy="3241710"/>
            <a:chOff x="0" y="0"/>
            <a:chExt cx="3601330" cy="4322280"/>
          </a:xfrm>
        </p:grpSpPr>
        <p:sp>
          <p:nvSpPr>
            <p:cNvPr name="Freeform 16" id="16"/>
            <p:cNvSpPr/>
            <p:nvPr/>
          </p:nvSpPr>
          <p:spPr>
            <a:xfrm flipH="false" flipV="false" rot="0">
              <a:off x="0" y="0"/>
              <a:ext cx="3601339" cy="4322318"/>
            </a:xfrm>
            <a:custGeom>
              <a:avLst/>
              <a:gdLst/>
              <a:ahLst/>
              <a:cxnLst/>
              <a:rect r="r" b="b" t="t" l="l"/>
              <a:pathLst>
                <a:path h="4322318" w="3601339">
                  <a:moveTo>
                    <a:pt x="0" y="0"/>
                  </a:moveTo>
                  <a:lnTo>
                    <a:pt x="3601339" y="0"/>
                  </a:lnTo>
                  <a:lnTo>
                    <a:pt x="3601339" y="4322318"/>
                  </a:lnTo>
                  <a:lnTo>
                    <a:pt x="0" y="4322318"/>
                  </a:lnTo>
                  <a:lnTo>
                    <a:pt x="0" y="0"/>
                  </a:lnTo>
                  <a:close/>
                </a:path>
              </a:pathLst>
            </a:custGeom>
            <a:blipFill>
              <a:blip r:embed="rId4"/>
              <a:stretch>
                <a:fillRect l="-39992" t="0" r="-39992" b="-15"/>
              </a:stretch>
            </a:blipFill>
          </p:spPr>
        </p:sp>
      </p:grpSp>
      <p:sp>
        <p:nvSpPr>
          <p:cNvPr name="TextBox 17" id="17"/>
          <p:cNvSpPr txBox="true"/>
          <p:nvPr/>
        </p:nvSpPr>
        <p:spPr>
          <a:xfrm rot="-5400000">
            <a:off x="15711080" y="7754678"/>
            <a:ext cx="4622770" cy="406866"/>
          </a:xfrm>
          <a:prstGeom prst="rect">
            <a:avLst/>
          </a:prstGeom>
        </p:spPr>
        <p:txBody>
          <a:bodyPr anchor="t" rtlCol="false" tIns="0" lIns="0" bIns="0" rIns="0">
            <a:spAutoFit/>
          </a:bodyPr>
          <a:lstStyle/>
          <a:p>
            <a:pPr algn="l">
              <a:lnSpc>
                <a:spcPts val="2879"/>
              </a:lnSpc>
            </a:pPr>
            <a:r>
              <a:rPr lang="en-US" sz="2400">
                <a:solidFill>
                  <a:srgbClr val="000000"/>
                </a:solidFill>
                <a:latin typeface="Montserrat"/>
                <a:ea typeface="Montserrat"/>
                <a:cs typeface="Montserrat"/>
                <a:sym typeface="Montserrat"/>
              </a:rPr>
              <a:t>WWW.ATWOEMEDIA.COM</a:t>
            </a:r>
          </a:p>
        </p:txBody>
      </p:sp>
      <p:sp>
        <p:nvSpPr>
          <p:cNvPr name="Freeform 18" id="18"/>
          <p:cNvSpPr/>
          <p:nvPr/>
        </p:nvSpPr>
        <p:spPr>
          <a:xfrm flipH="false" flipV="false" rot="0">
            <a:off x="-790076" y="7958112"/>
            <a:ext cx="4193767" cy="3240638"/>
          </a:xfrm>
          <a:custGeom>
            <a:avLst/>
            <a:gdLst/>
            <a:ahLst/>
            <a:cxnLst/>
            <a:rect r="r" b="b" t="t" l="l"/>
            <a:pathLst>
              <a:path h="3240638" w="4193767">
                <a:moveTo>
                  <a:pt x="0" y="0"/>
                </a:moveTo>
                <a:lnTo>
                  <a:pt x="4193767" y="0"/>
                </a:lnTo>
                <a:lnTo>
                  <a:pt x="4193767" y="3240638"/>
                </a:lnTo>
                <a:lnTo>
                  <a:pt x="0" y="324063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77706" y="2806504"/>
            <a:ext cx="11155677" cy="6387849"/>
            <a:chOff x="0" y="0"/>
            <a:chExt cx="14874236" cy="8517132"/>
          </a:xfrm>
        </p:grpSpPr>
        <p:sp>
          <p:nvSpPr>
            <p:cNvPr name="Freeform 3" id="3"/>
            <p:cNvSpPr/>
            <p:nvPr/>
          </p:nvSpPr>
          <p:spPr>
            <a:xfrm flipH="false" flipV="false" rot="0">
              <a:off x="0" y="0"/>
              <a:ext cx="14874239" cy="8517128"/>
            </a:xfrm>
            <a:custGeom>
              <a:avLst/>
              <a:gdLst/>
              <a:ahLst/>
              <a:cxnLst/>
              <a:rect r="r" b="b" t="t" l="l"/>
              <a:pathLst>
                <a:path h="8517128" w="14874239">
                  <a:moveTo>
                    <a:pt x="0" y="0"/>
                  </a:moveTo>
                  <a:lnTo>
                    <a:pt x="14874239" y="0"/>
                  </a:lnTo>
                  <a:lnTo>
                    <a:pt x="14874239" y="8517128"/>
                  </a:lnTo>
                  <a:lnTo>
                    <a:pt x="0" y="8517128"/>
                  </a:lnTo>
                  <a:close/>
                </a:path>
              </a:pathLst>
            </a:custGeom>
            <a:solidFill>
              <a:srgbClr val="F2F2F2"/>
            </a:solidFill>
          </p:spPr>
        </p:sp>
      </p:grpSp>
      <p:grpSp>
        <p:nvGrpSpPr>
          <p:cNvPr name="Group 4" id="4"/>
          <p:cNvGrpSpPr/>
          <p:nvPr/>
        </p:nvGrpSpPr>
        <p:grpSpPr>
          <a:xfrm rot="0">
            <a:off x="12133383" y="2806504"/>
            <a:ext cx="5176909" cy="6387849"/>
            <a:chOff x="0" y="0"/>
            <a:chExt cx="6902546" cy="8517132"/>
          </a:xfrm>
        </p:grpSpPr>
        <p:sp>
          <p:nvSpPr>
            <p:cNvPr name="Freeform 5" id="5"/>
            <p:cNvSpPr/>
            <p:nvPr/>
          </p:nvSpPr>
          <p:spPr>
            <a:xfrm flipH="false" flipV="false" rot="0">
              <a:off x="0" y="0"/>
              <a:ext cx="6902577" cy="8517128"/>
            </a:xfrm>
            <a:custGeom>
              <a:avLst/>
              <a:gdLst/>
              <a:ahLst/>
              <a:cxnLst/>
              <a:rect r="r" b="b" t="t" l="l"/>
              <a:pathLst>
                <a:path h="8517128" w="6902577">
                  <a:moveTo>
                    <a:pt x="0" y="0"/>
                  </a:moveTo>
                  <a:lnTo>
                    <a:pt x="6902577" y="0"/>
                  </a:lnTo>
                  <a:lnTo>
                    <a:pt x="6902577" y="8517128"/>
                  </a:lnTo>
                  <a:lnTo>
                    <a:pt x="0" y="8517128"/>
                  </a:lnTo>
                  <a:close/>
                </a:path>
              </a:pathLst>
            </a:custGeom>
            <a:solidFill>
              <a:srgbClr val="3F3B8F"/>
            </a:solidFill>
          </p:spPr>
        </p:sp>
      </p:grpSp>
      <p:sp>
        <p:nvSpPr>
          <p:cNvPr name="TextBox 6" id="6"/>
          <p:cNvSpPr txBox="true"/>
          <p:nvPr/>
        </p:nvSpPr>
        <p:spPr>
          <a:xfrm rot="0">
            <a:off x="1069144" y="1095674"/>
            <a:ext cx="8261251" cy="693390"/>
          </a:xfrm>
          <a:prstGeom prst="rect">
            <a:avLst/>
          </a:prstGeom>
        </p:spPr>
        <p:txBody>
          <a:bodyPr anchor="t" rtlCol="false" tIns="0" lIns="0" bIns="0" rIns="0">
            <a:spAutoFit/>
          </a:bodyPr>
          <a:lstStyle/>
          <a:p>
            <a:pPr algn="l">
              <a:lnSpc>
                <a:spcPts val="5040"/>
              </a:lnSpc>
            </a:pPr>
            <a:r>
              <a:rPr lang="en-US" sz="4200">
                <a:solidFill>
                  <a:srgbClr val="000000"/>
                </a:solidFill>
                <a:latin typeface="Montserrat"/>
                <a:ea typeface="Montserrat"/>
                <a:cs typeface="Montserrat"/>
                <a:sym typeface="Montserrat"/>
              </a:rPr>
              <a:t>Basic SEO (Pack Al Nojoom)</a:t>
            </a:r>
          </a:p>
        </p:txBody>
      </p:sp>
      <p:sp>
        <p:nvSpPr>
          <p:cNvPr name="TextBox 7" id="7"/>
          <p:cNvSpPr txBox="true"/>
          <p:nvPr/>
        </p:nvSpPr>
        <p:spPr>
          <a:xfrm rot="0">
            <a:off x="1798984" y="4328365"/>
            <a:ext cx="2946193" cy="2395417"/>
          </a:xfrm>
          <a:prstGeom prst="rect">
            <a:avLst/>
          </a:prstGeom>
        </p:spPr>
        <p:txBody>
          <a:bodyPr anchor="t" rtlCol="false" tIns="0" lIns="0" bIns="0" rIns="0">
            <a:spAutoFit/>
          </a:bodyPr>
          <a:lstStyle/>
          <a:p>
            <a:pPr algn="just">
              <a:lnSpc>
                <a:spcPts val="2250"/>
              </a:lnSpc>
            </a:pPr>
            <a:r>
              <a:rPr lang="en-US" sz="1350">
                <a:solidFill>
                  <a:srgbClr val="000000"/>
                </a:solidFill>
                <a:latin typeface="Open Sans"/>
                <a:ea typeface="Open Sans"/>
                <a:cs typeface="Open Sans"/>
                <a:sym typeface="Open Sans"/>
              </a:rPr>
              <a:t>Pack </a:t>
            </a:r>
            <a:r>
              <a:rPr lang="en-US" sz="1350" b="true">
                <a:solidFill>
                  <a:srgbClr val="000000"/>
                </a:solidFill>
                <a:latin typeface="Open Sans Bold"/>
                <a:ea typeface="Open Sans Bold"/>
                <a:cs typeface="Open Sans Bold"/>
                <a:sym typeface="Open Sans Bold"/>
              </a:rPr>
              <a:t>Al Nojoom</a:t>
            </a:r>
            <a:r>
              <a:rPr lang="en-US" sz="1350">
                <a:solidFill>
                  <a:srgbClr val="000000"/>
                </a:solidFill>
                <a:latin typeface="Open Sans"/>
                <a:ea typeface="Open Sans"/>
                <a:cs typeface="Open Sans"/>
                <a:sym typeface="Open Sans"/>
              </a:rPr>
              <a:t> provides essential SEO strategies for businesses looking to establish a foundation in search visibility. With targeted keyword research, on-page optimization, and essential backlink building, this package covers all the basics for increasing organic reach.</a:t>
            </a:r>
          </a:p>
        </p:txBody>
      </p:sp>
      <p:sp>
        <p:nvSpPr>
          <p:cNvPr name="TextBox 8" id="8"/>
          <p:cNvSpPr txBox="true"/>
          <p:nvPr/>
        </p:nvSpPr>
        <p:spPr>
          <a:xfrm rot="0">
            <a:off x="1798986" y="3709604"/>
            <a:ext cx="810156" cy="693390"/>
          </a:xfrm>
          <a:prstGeom prst="rect">
            <a:avLst/>
          </a:prstGeom>
        </p:spPr>
        <p:txBody>
          <a:bodyPr anchor="t" rtlCol="false" tIns="0" lIns="0" bIns="0" rIns="0">
            <a:spAutoFit/>
          </a:bodyPr>
          <a:lstStyle/>
          <a:p>
            <a:pPr algn="l">
              <a:lnSpc>
                <a:spcPts val="5040"/>
              </a:lnSpc>
            </a:pPr>
            <a:r>
              <a:rPr lang="en-US" sz="4200" b="true">
                <a:solidFill>
                  <a:srgbClr val="000000"/>
                </a:solidFill>
                <a:latin typeface="Montserrat Medium"/>
                <a:ea typeface="Montserrat Medium"/>
                <a:cs typeface="Montserrat Medium"/>
                <a:sym typeface="Montserrat Medium"/>
              </a:rPr>
              <a:t>01</a:t>
            </a:r>
          </a:p>
        </p:txBody>
      </p:sp>
      <p:sp>
        <p:nvSpPr>
          <p:cNvPr name="TextBox 9" id="9"/>
          <p:cNvSpPr txBox="true"/>
          <p:nvPr/>
        </p:nvSpPr>
        <p:spPr>
          <a:xfrm rot="0">
            <a:off x="7670902" y="4328365"/>
            <a:ext cx="2946194" cy="3549579"/>
          </a:xfrm>
          <a:prstGeom prst="rect">
            <a:avLst/>
          </a:prstGeom>
        </p:spPr>
        <p:txBody>
          <a:bodyPr anchor="t" rtlCol="false" tIns="0" lIns="0" bIns="0" rIns="0">
            <a:spAutoFit/>
          </a:bodyPr>
          <a:lstStyle/>
          <a:p>
            <a:pPr algn="just">
              <a:lnSpc>
                <a:spcPts val="2250"/>
              </a:lnSpc>
            </a:pPr>
            <a:r>
              <a:rPr lang="en-US" sz="1350" b="true">
                <a:solidFill>
                  <a:srgbClr val="000000"/>
                </a:solidFill>
                <a:latin typeface="Open Sans Bold"/>
                <a:ea typeface="Open Sans Bold"/>
                <a:cs typeface="Open Sans Bold"/>
                <a:sym typeface="Open Sans Bold"/>
              </a:rPr>
              <a:t>Includes: </a:t>
            </a:r>
          </a:p>
          <a:p>
            <a:pPr algn="just">
              <a:lnSpc>
                <a:spcPts val="2250"/>
              </a:lnSpc>
            </a:pPr>
            <a:r>
              <a:rPr lang="en-US" sz="1350">
                <a:solidFill>
                  <a:srgbClr val="000000"/>
                </a:solidFill>
                <a:latin typeface="Open Sans"/>
                <a:ea typeface="Open Sans"/>
                <a:cs typeface="Open Sans"/>
                <a:sym typeface="Open Sans"/>
              </a:rPr>
              <a:t>Research of 10-15 Keywords, 1 SEO-Optimized Article, 20 Quality Backlink Submissions, Keyword Optimization for 3 Pages, Page Load Optimization (1 Page), Title Tag Optimization (3 Pages), Body Text Optimization (3 Pages), Google Analytics Setup, HTML Code Cleanup (1 Page), Internal Link Structuring, and Monthly Performance Report</a:t>
            </a:r>
          </a:p>
        </p:txBody>
      </p:sp>
      <p:sp>
        <p:nvSpPr>
          <p:cNvPr name="TextBox 10" id="10"/>
          <p:cNvSpPr txBox="true"/>
          <p:nvPr/>
        </p:nvSpPr>
        <p:spPr>
          <a:xfrm rot="0">
            <a:off x="7670904" y="3709604"/>
            <a:ext cx="810156" cy="693390"/>
          </a:xfrm>
          <a:prstGeom prst="rect">
            <a:avLst/>
          </a:prstGeom>
        </p:spPr>
        <p:txBody>
          <a:bodyPr anchor="t" rtlCol="false" tIns="0" lIns="0" bIns="0" rIns="0">
            <a:spAutoFit/>
          </a:bodyPr>
          <a:lstStyle/>
          <a:p>
            <a:pPr algn="l">
              <a:lnSpc>
                <a:spcPts val="5040"/>
              </a:lnSpc>
            </a:pPr>
            <a:r>
              <a:rPr lang="en-US" sz="4200" b="true">
                <a:solidFill>
                  <a:srgbClr val="000000"/>
                </a:solidFill>
                <a:latin typeface="Montserrat Medium"/>
                <a:ea typeface="Montserrat Medium"/>
                <a:cs typeface="Montserrat Medium"/>
                <a:sym typeface="Montserrat Medium"/>
              </a:rPr>
              <a:t>02</a:t>
            </a:r>
          </a:p>
        </p:txBody>
      </p:sp>
      <p:sp>
        <p:nvSpPr>
          <p:cNvPr name="TextBox 11" id="11"/>
          <p:cNvSpPr txBox="true"/>
          <p:nvPr/>
        </p:nvSpPr>
        <p:spPr>
          <a:xfrm rot="0">
            <a:off x="13542820" y="3709604"/>
            <a:ext cx="3035955" cy="2632383"/>
          </a:xfrm>
          <a:prstGeom prst="rect">
            <a:avLst/>
          </a:prstGeom>
        </p:spPr>
        <p:txBody>
          <a:bodyPr anchor="t" rtlCol="false" tIns="0" lIns="0" bIns="0" rIns="0">
            <a:spAutoFit/>
          </a:bodyPr>
          <a:lstStyle/>
          <a:p>
            <a:pPr algn="ctr">
              <a:lnSpc>
                <a:spcPts val="2520"/>
              </a:lnSpc>
            </a:pPr>
            <a:r>
              <a:rPr lang="en-US" b="true" sz="2100" spc="300">
                <a:solidFill>
                  <a:srgbClr val="FFFFFF"/>
                </a:solidFill>
                <a:latin typeface="Montserrat Bold"/>
                <a:ea typeface="Montserrat Bold"/>
                <a:cs typeface="Montserrat Bold"/>
                <a:sym typeface="Montserrat Bold"/>
              </a:rPr>
              <a:t>“SEO increases both the quantity and quality of traffic to your website through organic search results”</a:t>
            </a:r>
          </a:p>
        </p:txBody>
      </p:sp>
      <p:sp>
        <p:nvSpPr>
          <p:cNvPr name="Freeform 12" id="12"/>
          <p:cNvSpPr/>
          <p:nvPr/>
        </p:nvSpPr>
        <p:spPr>
          <a:xfrm flipH="false" flipV="false" rot="0">
            <a:off x="12133383" y="5143500"/>
            <a:ext cx="4807043" cy="3714533"/>
          </a:xfrm>
          <a:custGeom>
            <a:avLst/>
            <a:gdLst/>
            <a:ahLst/>
            <a:cxnLst/>
            <a:rect r="r" b="b" t="t" l="l"/>
            <a:pathLst>
              <a:path h="3714533" w="4807043">
                <a:moveTo>
                  <a:pt x="0" y="0"/>
                </a:moveTo>
                <a:lnTo>
                  <a:pt x="4807043" y="0"/>
                </a:lnTo>
                <a:lnTo>
                  <a:pt x="4807043" y="3714533"/>
                </a:lnTo>
                <a:lnTo>
                  <a:pt x="0" y="371453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77706" y="2806504"/>
            <a:ext cx="11155677" cy="6387849"/>
            <a:chOff x="0" y="0"/>
            <a:chExt cx="14874236" cy="8517132"/>
          </a:xfrm>
        </p:grpSpPr>
        <p:sp>
          <p:nvSpPr>
            <p:cNvPr name="Freeform 3" id="3"/>
            <p:cNvSpPr/>
            <p:nvPr/>
          </p:nvSpPr>
          <p:spPr>
            <a:xfrm flipH="false" flipV="false" rot="0">
              <a:off x="0" y="0"/>
              <a:ext cx="14874239" cy="8517128"/>
            </a:xfrm>
            <a:custGeom>
              <a:avLst/>
              <a:gdLst/>
              <a:ahLst/>
              <a:cxnLst/>
              <a:rect r="r" b="b" t="t" l="l"/>
              <a:pathLst>
                <a:path h="8517128" w="14874239">
                  <a:moveTo>
                    <a:pt x="0" y="0"/>
                  </a:moveTo>
                  <a:lnTo>
                    <a:pt x="14874239" y="0"/>
                  </a:lnTo>
                  <a:lnTo>
                    <a:pt x="14874239" y="8517128"/>
                  </a:lnTo>
                  <a:lnTo>
                    <a:pt x="0" y="8517128"/>
                  </a:lnTo>
                  <a:close/>
                </a:path>
              </a:pathLst>
            </a:custGeom>
            <a:solidFill>
              <a:srgbClr val="F2F2F2"/>
            </a:solidFill>
          </p:spPr>
        </p:sp>
      </p:grpSp>
      <p:grpSp>
        <p:nvGrpSpPr>
          <p:cNvPr name="Group 4" id="4"/>
          <p:cNvGrpSpPr/>
          <p:nvPr/>
        </p:nvGrpSpPr>
        <p:grpSpPr>
          <a:xfrm rot="0">
            <a:off x="12133383" y="2806504"/>
            <a:ext cx="5176909" cy="6387849"/>
            <a:chOff x="0" y="0"/>
            <a:chExt cx="6902546" cy="8517132"/>
          </a:xfrm>
        </p:grpSpPr>
        <p:sp>
          <p:nvSpPr>
            <p:cNvPr name="Freeform 5" id="5"/>
            <p:cNvSpPr/>
            <p:nvPr/>
          </p:nvSpPr>
          <p:spPr>
            <a:xfrm flipH="false" flipV="false" rot="0">
              <a:off x="0" y="0"/>
              <a:ext cx="6902577" cy="8517128"/>
            </a:xfrm>
            <a:custGeom>
              <a:avLst/>
              <a:gdLst/>
              <a:ahLst/>
              <a:cxnLst/>
              <a:rect r="r" b="b" t="t" l="l"/>
              <a:pathLst>
                <a:path h="8517128" w="6902577">
                  <a:moveTo>
                    <a:pt x="0" y="0"/>
                  </a:moveTo>
                  <a:lnTo>
                    <a:pt x="6902577" y="0"/>
                  </a:lnTo>
                  <a:lnTo>
                    <a:pt x="6902577" y="8517128"/>
                  </a:lnTo>
                  <a:lnTo>
                    <a:pt x="0" y="8517128"/>
                  </a:lnTo>
                  <a:close/>
                </a:path>
              </a:pathLst>
            </a:custGeom>
            <a:solidFill>
              <a:srgbClr val="3F3B8F"/>
            </a:solidFill>
          </p:spPr>
        </p:sp>
      </p:grpSp>
      <p:sp>
        <p:nvSpPr>
          <p:cNvPr name="TextBox 6" id="6"/>
          <p:cNvSpPr txBox="true"/>
          <p:nvPr/>
        </p:nvSpPr>
        <p:spPr>
          <a:xfrm rot="0">
            <a:off x="1069144" y="1095674"/>
            <a:ext cx="8261251" cy="1339720"/>
          </a:xfrm>
          <a:prstGeom prst="rect">
            <a:avLst/>
          </a:prstGeom>
        </p:spPr>
        <p:txBody>
          <a:bodyPr anchor="t" rtlCol="false" tIns="0" lIns="0" bIns="0" rIns="0">
            <a:spAutoFit/>
          </a:bodyPr>
          <a:lstStyle/>
          <a:p>
            <a:pPr algn="l">
              <a:lnSpc>
                <a:spcPts val="5040"/>
              </a:lnSpc>
            </a:pPr>
            <a:r>
              <a:rPr lang="en-US" sz="4200">
                <a:solidFill>
                  <a:srgbClr val="000000"/>
                </a:solidFill>
                <a:latin typeface="Montserrat"/>
                <a:ea typeface="Montserrat"/>
                <a:cs typeface="Montserrat"/>
                <a:sym typeface="Montserrat"/>
              </a:rPr>
              <a:t>Growth SEO (Pack Al Thuraya)</a:t>
            </a:r>
          </a:p>
        </p:txBody>
      </p:sp>
      <p:sp>
        <p:nvSpPr>
          <p:cNvPr name="TextBox 7" id="7"/>
          <p:cNvSpPr txBox="true"/>
          <p:nvPr/>
        </p:nvSpPr>
        <p:spPr>
          <a:xfrm rot="0">
            <a:off x="1798984" y="4328365"/>
            <a:ext cx="2946193" cy="2972499"/>
          </a:xfrm>
          <a:prstGeom prst="rect">
            <a:avLst/>
          </a:prstGeom>
        </p:spPr>
        <p:txBody>
          <a:bodyPr anchor="t" rtlCol="false" tIns="0" lIns="0" bIns="0" rIns="0">
            <a:spAutoFit/>
          </a:bodyPr>
          <a:lstStyle/>
          <a:p>
            <a:pPr algn="just">
              <a:lnSpc>
                <a:spcPts val="2250"/>
              </a:lnSpc>
            </a:pPr>
            <a:r>
              <a:rPr lang="en-US" sz="1350">
                <a:solidFill>
                  <a:srgbClr val="000000"/>
                </a:solidFill>
                <a:latin typeface="Open Sans"/>
                <a:ea typeface="Open Sans"/>
                <a:cs typeface="Open Sans"/>
                <a:sym typeface="Open Sans"/>
              </a:rPr>
              <a:t>Pack </a:t>
            </a:r>
            <a:r>
              <a:rPr lang="en-US" sz="1350" b="true">
                <a:solidFill>
                  <a:srgbClr val="000000"/>
                </a:solidFill>
                <a:latin typeface="Open Sans Bold"/>
                <a:ea typeface="Open Sans Bold"/>
                <a:cs typeface="Open Sans Bold"/>
                <a:sym typeface="Open Sans Bold"/>
              </a:rPr>
              <a:t>Al Thuraya </a:t>
            </a:r>
            <a:r>
              <a:rPr lang="en-US" sz="1350">
                <a:solidFill>
                  <a:srgbClr val="000000"/>
                </a:solidFill>
                <a:latin typeface="Open Sans"/>
                <a:ea typeface="Open Sans"/>
                <a:cs typeface="Open Sans"/>
                <a:sym typeface="Open Sans"/>
              </a:rPr>
              <a:t>offers more in-depth SEO strategies, ideal for businesses expanding their digital footprint. This package includes comprehensive keyword analysis, additional SEO-optimized articles, and an increase in backlink submissions, making it suitable for brands aiming to climb search rankings</a:t>
            </a:r>
          </a:p>
        </p:txBody>
      </p:sp>
      <p:sp>
        <p:nvSpPr>
          <p:cNvPr name="TextBox 8" id="8"/>
          <p:cNvSpPr txBox="true"/>
          <p:nvPr/>
        </p:nvSpPr>
        <p:spPr>
          <a:xfrm rot="0">
            <a:off x="1798986" y="3709604"/>
            <a:ext cx="810156" cy="693390"/>
          </a:xfrm>
          <a:prstGeom prst="rect">
            <a:avLst/>
          </a:prstGeom>
        </p:spPr>
        <p:txBody>
          <a:bodyPr anchor="t" rtlCol="false" tIns="0" lIns="0" bIns="0" rIns="0">
            <a:spAutoFit/>
          </a:bodyPr>
          <a:lstStyle/>
          <a:p>
            <a:pPr algn="l">
              <a:lnSpc>
                <a:spcPts val="5040"/>
              </a:lnSpc>
            </a:pPr>
            <a:r>
              <a:rPr lang="en-US" sz="4200" b="true">
                <a:solidFill>
                  <a:srgbClr val="000000"/>
                </a:solidFill>
                <a:latin typeface="Montserrat Medium"/>
                <a:ea typeface="Montserrat Medium"/>
                <a:cs typeface="Montserrat Medium"/>
                <a:sym typeface="Montserrat Medium"/>
              </a:rPr>
              <a:t>01</a:t>
            </a:r>
          </a:p>
        </p:txBody>
      </p:sp>
      <p:sp>
        <p:nvSpPr>
          <p:cNvPr name="TextBox 9" id="9"/>
          <p:cNvSpPr txBox="true"/>
          <p:nvPr/>
        </p:nvSpPr>
        <p:spPr>
          <a:xfrm rot="0">
            <a:off x="7670902" y="4328365"/>
            <a:ext cx="2946194" cy="4126660"/>
          </a:xfrm>
          <a:prstGeom prst="rect">
            <a:avLst/>
          </a:prstGeom>
        </p:spPr>
        <p:txBody>
          <a:bodyPr anchor="t" rtlCol="false" tIns="0" lIns="0" bIns="0" rIns="0">
            <a:spAutoFit/>
          </a:bodyPr>
          <a:lstStyle/>
          <a:p>
            <a:pPr algn="just">
              <a:lnSpc>
                <a:spcPts val="2250"/>
              </a:lnSpc>
            </a:pPr>
            <a:r>
              <a:rPr lang="en-US" sz="1350" b="true">
                <a:solidFill>
                  <a:srgbClr val="000000"/>
                </a:solidFill>
                <a:latin typeface="Open Sans Bold"/>
                <a:ea typeface="Open Sans Bold"/>
                <a:cs typeface="Open Sans Bold"/>
                <a:sym typeface="Open Sans Bold"/>
              </a:rPr>
              <a:t>Includes: </a:t>
            </a:r>
          </a:p>
          <a:p>
            <a:pPr algn="just">
              <a:lnSpc>
                <a:spcPts val="2250"/>
              </a:lnSpc>
            </a:pPr>
            <a:r>
              <a:rPr lang="en-US" sz="1350">
                <a:solidFill>
                  <a:srgbClr val="000000"/>
                </a:solidFill>
                <a:latin typeface="Open Sans"/>
                <a:ea typeface="Open Sans"/>
                <a:cs typeface="Open Sans"/>
                <a:sym typeface="Open Sans"/>
              </a:rPr>
              <a:t>Research of 25-30 Keywords, 2 SEO-Optimized Articles, 50 High-Authority Backlinks, Keyword Optimization for 5 Pages, Page Load Optimization (3 Pages), Title Tag Optimization (5 Pages), Body Text Optimization (5 Pages), Google Analytics &amp; Search Console Setup, HTML Code Cleanup (3 Pages), Internal Link Structuring, Custom Service Adjustments, and Monthly Report with Strategic Recommendations</a:t>
            </a:r>
          </a:p>
        </p:txBody>
      </p:sp>
      <p:sp>
        <p:nvSpPr>
          <p:cNvPr name="TextBox 10" id="10"/>
          <p:cNvSpPr txBox="true"/>
          <p:nvPr/>
        </p:nvSpPr>
        <p:spPr>
          <a:xfrm rot="0">
            <a:off x="7670904" y="3709604"/>
            <a:ext cx="810156" cy="693390"/>
          </a:xfrm>
          <a:prstGeom prst="rect">
            <a:avLst/>
          </a:prstGeom>
        </p:spPr>
        <p:txBody>
          <a:bodyPr anchor="t" rtlCol="false" tIns="0" lIns="0" bIns="0" rIns="0">
            <a:spAutoFit/>
          </a:bodyPr>
          <a:lstStyle/>
          <a:p>
            <a:pPr algn="l">
              <a:lnSpc>
                <a:spcPts val="5040"/>
              </a:lnSpc>
            </a:pPr>
            <a:r>
              <a:rPr lang="en-US" sz="4200" b="true">
                <a:solidFill>
                  <a:srgbClr val="000000"/>
                </a:solidFill>
                <a:latin typeface="Montserrat Medium"/>
                <a:ea typeface="Montserrat Medium"/>
                <a:cs typeface="Montserrat Medium"/>
                <a:sym typeface="Montserrat Medium"/>
              </a:rPr>
              <a:t>02</a:t>
            </a:r>
          </a:p>
        </p:txBody>
      </p:sp>
      <p:sp>
        <p:nvSpPr>
          <p:cNvPr name="TextBox 11" id="11"/>
          <p:cNvSpPr txBox="true"/>
          <p:nvPr/>
        </p:nvSpPr>
        <p:spPr>
          <a:xfrm rot="0">
            <a:off x="13542820" y="3709604"/>
            <a:ext cx="3035955" cy="2632383"/>
          </a:xfrm>
          <a:prstGeom prst="rect">
            <a:avLst/>
          </a:prstGeom>
        </p:spPr>
        <p:txBody>
          <a:bodyPr anchor="t" rtlCol="false" tIns="0" lIns="0" bIns="0" rIns="0">
            <a:spAutoFit/>
          </a:bodyPr>
          <a:lstStyle/>
          <a:p>
            <a:pPr algn="ctr">
              <a:lnSpc>
                <a:spcPts val="2520"/>
              </a:lnSpc>
            </a:pPr>
            <a:r>
              <a:rPr lang="en-US" b="true" sz="2100" spc="300">
                <a:solidFill>
                  <a:srgbClr val="FFFFFF"/>
                </a:solidFill>
                <a:latin typeface="Montserrat Bold"/>
                <a:ea typeface="Montserrat Bold"/>
                <a:cs typeface="Montserrat Bold"/>
                <a:sym typeface="Montserrat Bold"/>
              </a:rPr>
              <a:t>“Effective SEO aligns your site with search engine algorithms, enhancing your site’s ranking and reach”</a:t>
            </a:r>
          </a:p>
        </p:txBody>
      </p:sp>
      <p:sp>
        <p:nvSpPr>
          <p:cNvPr name="Freeform 12" id="12"/>
          <p:cNvSpPr/>
          <p:nvPr/>
        </p:nvSpPr>
        <p:spPr>
          <a:xfrm flipH="false" flipV="false" rot="0">
            <a:off x="11898987" y="5578153"/>
            <a:ext cx="4679789" cy="3616201"/>
          </a:xfrm>
          <a:custGeom>
            <a:avLst/>
            <a:gdLst/>
            <a:ahLst/>
            <a:cxnLst/>
            <a:rect r="r" b="b" t="t" l="l"/>
            <a:pathLst>
              <a:path h="3616201" w="4679789">
                <a:moveTo>
                  <a:pt x="0" y="0"/>
                </a:moveTo>
                <a:lnTo>
                  <a:pt x="4679788" y="0"/>
                </a:lnTo>
                <a:lnTo>
                  <a:pt x="4679788" y="3616200"/>
                </a:lnTo>
                <a:lnTo>
                  <a:pt x="0" y="36162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77706" y="2806504"/>
            <a:ext cx="11155677" cy="6387849"/>
            <a:chOff x="0" y="0"/>
            <a:chExt cx="14874236" cy="8517132"/>
          </a:xfrm>
        </p:grpSpPr>
        <p:sp>
          <p:nvSpPr>
            <p:cNvPr name="Freeform 3" id="3"/>
            <p:cNvSpPr/>
            <p:nvPr/>
          </p:nvSpPr>
          <p:spPr>
            <a:xfrm flipH="false" flipV="false" rot="0">
              <a:off x="0" y="0"/>
              <a:ext cx="14874239" cy="8517128"/>
            </a:xfrm>
            <a:custGeom>
              <a:avLst/>
              <a:gdLst/>
              <a:ahLst/>
              <a:cxnLst/>
              <a:rect r="r" b="b" t="t" l="l"/>
              <a:pathLst>
                <a:path h="8517128" w="14874239">
                  <a:moveTo>
                    <a:pt x="0" y="0"/>
                  </a:moveTo>
                  <a:lnTo>
                    <a:pt x="14874239" y="0"/>
                  </a:lnTo>
                  <a:lnTo>
                    <a:pt x="14874239" y="8517128"/>
                  </a:lnTo>
                  <a:lnTo>
                    <a:pt x="0" y="8517128"/>
                  </a:lnTo>
                  <a:close/>
                </a:path>
              </a:pathLst>
            </a:custGeom>
            <a:solidFill>
              <a:srgbClr val="F2F2F2"/>
            </a:solidFill>
          </p:spPr>
        </p:sp>
      </p:grpSp>
      <p:grpSp>
        <p:nvGrpSpPr>
          <p:cNvPr name="Group 4" id="4"/>
          <p:cNvGrpSpPr/>
          <p:nvPr/>
        </p:nvGrpSpPr>
        <p:grpSpPr>
          <a:xfrm rot="0">
            <a:off x="12133383" y="2806504"/>
            <a:ext cx="5176909" cy="6387849"/>
            <a:chOff x="0" y="0"/>
            <a:chExt cx="6902546" cy="8517132"/>
          </a:xfrm>
        </p:grpSpPr>
        <p:sp>
          <p:nvSpPr>
            <p:cNvPr name="Freeform 5" id="5"/>
            <p:cNvSpPr/>
            <p:nvPr/>
          </p:nvSpPr>
          <p:spPr>
            <a:xfrm flipH="false" flipV="false" rot="0">
              <a:off x="0" y="0"/>
              <a:ext cx="6902577" cy="8517128"/>
            </a:xfrm>
            <a:custGeom>
              <a:avLst/>
              <a:gdLst/>
              <a:ahLst/>
              <a:cxnLst/>
              <a:rect r="r" b="b" t="t" l="l"/>
              <a:pathLst>
                <a:path h="8517128" w="6902577">
                  <a:moveTo>
                    <a:pt x="0" y="0"/>
                  </a:moveTo>
                  <a:lnTo>
                    <a:pt x="6902577" y="0"/>
                  </a:lnTo>
                  <a:lnTo>
                    <a:pt x="6902577" y="8517128"/>
                  </a:lnTo>
                  <a:lnTo>
                    <a:pt x="0" y="8517128"/>
                  </a:lnTo>
                  <a:close/>
                </a:path>
              </a:pathLst>
            </a:custGeom>
            <a:solidFill>
              <a:srgbClr val="3F3B8F"/>
            </a:solidFill>
          </p:spPr>
        </p:sp>
      </p:grpSp>
      <p:sp>
        <p:nvSpPr>
          <p:cNvPr name="TextBox 6" id="6"/>
          <p:cNvSpPr txBox="true"/>
          <p:nvPr/>
        </p:nvSpPr>
        <p:spPr>
          <a:xfrm rot="0">
            <a:off x="1069144" y="1095674"/>
            <a:ext cx="8261251" cy="693390"/>
          </a:xfrm>
          <a:prstGeom prst="rect">
            <a:avLst/>
          </a:prstGeom>
        </p:spPr>
        <p:txBody>
          <a:bodyPr anchor="t" rtlCol="false" tIns="0" lIns="0" bIns="0" rIns="0">
            <a:spAutoFit/>
          </a:bodyPr>
          <a:lstStyle/>
          <a:p>
            <a:pPr algn="l">
              <a:lnSpc>
                <a:spcPts val="5040"/>
              </a:lnSpc>
            </a:pPr>
            <a:r>
              <a:rPr lang="en-US" sz="4200">
                <a:solidFill>
                  <a:srgbClr val="000000"/>
                </a:solidFill>
                <a:latin typeface="Montserrat"/>
                <a:ea typeface="Montserrat"/>
                <a:cs typeface="Montserrat"/>
                <a:sym typeface="Montserrat"/>
              </a:rPr>
              <a:t>Premium SEO (Pack Al Qasr)</a:t>
            </a:r>
          </a:p>
        </p:txBody>
      </p:sp>
      <p:sp>
        <p:nvSpPr>
          <p:cNvPr name="TextBox 7" id="7"/>
          <p:cNvSpPr txBox="true"/>
          <p:nvPr/>
        </p:nvSpPr>
        <p:spPr>
          <a:xfrm rot="0">
            <a:off x="1798984" y="4328365"/>
            <a:ext cx="2946193" cy="2972499"/>
          </a:xfrm>
          <a:prstGeom prst="rect">
            <a:avLst/>
          </a:prstGeom>
        </p:spPr>
        <p:txBody>
          <a:bodyPr anchor="t" rtlCol="false" tIns="0" lIns="0" bIns="0" rIns="0">
            <a:spAutoFit/>
          </a:bodyPr>
          <a:lstStyle/>
          <a:p>
            <a:pPr algn="just">
              <a:lnSpc>
                <a:spcPts val="2250"/>
              </a:lnSpc>
            </a:pPr>
            <a:r>
              <a:rPr lang="en-US" sz="1350">
                <a:solidFill>
                  <a:srgbClr val="000000"/>
                </a:solidFill>
                <a:latin typeface="Open Sans"/>
                <a:ea typeface="Open Sans"/>
                <a:cs typeface="Open Sans"/>
                <a:sym typeface="Open Sans"/>
              </a:rPr>
              <a:t>Pack </a:t>
            </a:r>
            <a:r>
              <a:rPr lang="en-US" sz="1350" b="true">
                <a:solidFill>
                  <a:srgbClr val="000000"/>
                </a:solidFill>
                <a:latin typeface="Open Sans Bold"/>
                <a:ea typeface="Open Sans Bold"/>
                <a:cs typeface="Open Sans Bold"/>
                <a:sym typeface="Open Sans Bold"/>
              </a:rPr>
              <a:t>Al Thuraya </a:t>
            </a:r>
            <a:r>
              <a:rPr lang="en-US" sz="1350">
                <a:solidFill>
                  <a:srgbClr val="000000"/>
                </a:solidFill>
                <a:latin typeface="Open Sans"/>
                <a:ea typeface="Open Sans"/>
                <a:cs typeface="Open Sans"/>
                <a:sym typeface="Open Sans"/>
              </a:rPr>
              <a:t>offers more in-depth SEO strategies, ideal for businesses expanding their digital footprint. This package includes comprehensive keyword analysis, additional SEO-optimized articles, and an increase in backlink submissions, making it suitable for brands aiming to climb search rankings</a:t>
            </a:r>
          </a:p>
        </p:txBody>
      </p:sp>
      <p:sp>
        <p:nvSpPr>
          <p:cNvPr name="TextBox 8" id="8"/>
          <p:cNvSpPr txBox="true"/>
          <p:nvPr/>
        </p:nvSpPr>
        <p:spPr>
          <a:xfrm rot="0">
            <a:off x="1798986" y="3709604"/>
            <a:ext cx="810156" cy="693390"/>
          </a:xfrm>
          <a:prstGeom prst="rect">
            <a:avLst/>
          </a:prstGeom>
        </p:spPr>
        <p:txBody>
          <a:bodyPr anchor="t" rtlCol="false" tIns="0" lIns="0" bIns="0" rIns="0">
            <a:spAutoFit/>
          </a:bodyPr>
          <a:lstStyle/>
          <a:p>
            <a:pPr algn="l">
              <a:lnSpc>
                <a:spcPts val="5040"/>
              </a:lnSpc>
            </a:pPr>
            <a:r>
              <a:rPr lang="en-US" sz="4200" b="true">
                <a:solidFill>
                  <a:srgbClr val="000000"/>
                </a:solidFill>
                <a:latin typeface="Montserrat Medium"/>
                <a:ea typeface="Montserrat Medium"/>
                <a:cs typeface="Montserrat Medium"/>
                <a:sym typeface="Montserrat Medium"/>
              </a:rPr>
              <a:t>01</a:t>
            </a:r>
          </a:p>
        </p:txBody>
      </p:sp>
      <p:sp>
        <p:nvSpPr>
          <p:cNvPr name="TextBox 9" id="9"/>
          <p:cNvSpPr txBox="true"/>
          <p:nvPr/>
        </p:nvSpPr>
        <p:spPr>
          <a:xfrm rot="0">
            <a:off x="7670902" y="4328365"/>
            <a:ext cx="2946194" cy="4126660"/>
          </a:xfrm>
          <a:prstGeom prst="rect">
            <a:avLst/>
          </a:prstGeom>
        </p:spPr>
        <p:txBody>
          <a:bodyPr anchor="t" rtlCol="false" tIns="0" lIns="0" bIns="0" rIns="0">
            <a:spAutoFit/>
          </a:bodyPr>
          <a:lstStyle/>
          <a:p>
            <a:pPr algn="just">
              <a:lnSpc>
                <a:spcPts val="2250"/>
              </a:lnSpc>
            </a:pPr>
            <a:r>
              <a:rPr lang="en-US" sz="1350" b="true">
                <a:solidFill>
                  <a:srgbClr val="000000"/>
                </a:solidFill>
                <a:latin typeface="Open Sans Bold"/>
                <a:ea typeface="Open Sans Bold"/>
                <a:cs typeface="Open Sans Bold"/>
                <a:sym typeface="Open Sans Bold"/>
              </a:rPr>
              <a:t>Includes: </a:t>
            </a:r>
          </a:p>
          <a:p>
            <a:pPr algn="just">
              <a:lnSpc>
                <a:spcPts val="2250"/>
              </a:lnSpc>
            </a:pPr>
            <a:r>
              <a:rPr lang="en-US" sz="1350">
                <a:solidFill>
                  <a:srgbClr val="000000"/>
                </a:solidFill>
                <a:latin typeface="Open Sans"/>
                <a:ea typeface="Open Sans"/>
                <a:cs typeface="Open Sans"/>
                <a:sym typeface="Open Sans"/>
              </a:rPr>
              <a:t>Research of 25-30 Keywords, 2 SEO-Optimized Articles, 50 High-Authority Backlinks, Keyword Optimization for 5 Pages, Page Load Optimization (3 Pages), Title Tag Optimization (5 Pages), Body Text Optimization (5 Pages), Google Analytics &amp; Search Console Setup, HTML Code Cleanup (3 Pages), Internal Link Structuring, Custom Service Adjustments, and Monthly Report with Strategic Recommendations</a:t>
            </a:r>
          </a:p>
        </p:txBody>
      </p:sp>
      <p:sp>
        <p:nvSpPr>
          <p:cNvPr name="TextBox 10" id="10"/>
          <p:cNvSpPr txBox="true"/>
          <p:nvPr/>
        </p:nvSpPr>
        <p:spPr>
          <a:xfrm rot="0">
            <a:off x="7670904" y="3709604"/>
            <a:ext cx="810156" cy="693390"/>
          </a:xfrm>
          <a:prstGeom prst="rect">
            <a:avLst/>
          </a:prstGeom>
        </p:spPr>
        <p:txBody>
          <a:bodyPr anchor="t" rtlCol="false" tIns="0" lIns="0" bIns="0" rIns="0">
            <a:spAutoFit/>
          </a:bodyPr>
          <a:lstStyle/>
          <a:p>
            <a:pPr algn="l">
              <a:lnSpc>
                <a:spcPts val="5040"/>
              </a:lnSpc>
            </a:pPr>
            <a:r>
              <a:rPr lang="en-US" sz="4200" b="true">
                <a:solidFill>
                  <a:srgbClr val="000000"/>
                </a:solidFill>
                <a:latin typeface="Montserrat Medium"/>
                <a:ea typeface="Montserrat Medium"/>
                <a:cs typeface="Montserrat Medium"/>
                <a:sym typeface="Montserrat Medium"/>
              </a:rPr>
              <a:t>02</a:t>
            </a:r>
          </a:p>
        </p:txBody>
      </p:sp>
      <p:sp>
        <p:nvSpPr>
          <p:cNvPr name="TextBox 11" id="11"/>
          <p:cNvSpPr txBox="true"/>
          <p:nvPr/>
        </p:nvSpPr>
        <p:spPr>
          <a:xfrm rot="0">
            <a:off x="13542820" y="3709604"/>
            <a:ext cx="3035955" cy="2632383"/>
          </a:xfrm>
          <a:prstGeom prst="rect">
            <a:avLst/>
          </a:prstGeom>
        </p:spPr>
        <p:txBody>
          <a:bodyPr anchor="t" rtlCol="false" tIns="0" lIns="0" bIns="0" rIns="0">
            <a:spAutoFit/>
          </a:bodyPr>
          <a:lstStyle/>
          <a:p>
            <a:pPr algn="ctr">
              <a:lnSpc>
                <a:spcPts val="2520"/>
              </a:lnSpc>
            </a:pPr>
            <a:r>
              <a:rPr lang="en-US" b="true" sz="2100" spc="300">
                <a:solidFill>
                  <a:srgbClr val="FFFFFF"/>
                </a:solidFill>
                <a:latin typeface="Montserrat Bold"/>
                <a:ea typeface="Montserrat Bold"/>
                <a:cs typeface="Montserrat Bold"/>
                <a:sym typeface="Montserrat Bold"/>
              </a:rPr>
              <a:t>“Effective SEO aligns your site with search engine algorithms, enhancing your site’s ranking and reach”</a:t>
            </a:r>
          </a:p>
        </p:txBody>
      </p:sp>
      <p:sp>
        <p:nvSpPr>
          <p:cNvPr name="Freeform 12" id="12"/>
          <p:cNvSpPr/>
          <p:nvPr/>
        </p:nvSpPr>
        <p:spPr>
          <a:xfrm flipH="false" flipV="false" rot="0">
            <a:off x="11898987" y="5578153"/>
            <a:ext cx="4679789" cy="3616201"/>
          </a:xfrm>
          <a:custGeom>
            <a:avLst/>
            <a:gdLst/>
            <a:ahLst/>
            <a:cxnLst/>
            <a:rect r="r" b="b" t="t" l="l"/>
            <a:pathLst>
              <a:path h="3616201" w="4679789">
                <a:moveTo>
                  <a:pt x="0" y="0"/>
                </a:moveTo>
                <a:lnTo>
                  <a:pt x="4679788" y="0"/>
                </a:lnTo>
                <a:lnTo>
                  <a:pt x="4679788" y="3616200"/>
                </a:lnTo>
                <a:lnTo>
                  <a:pt x="0" y="36162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1277600" y="1"/>
            <a:ext cx="7010400" cy="10287000"/>
            <a:chOff x="0" y="0"/>
            <a:chExt cx="9347200" cy="13716000"/>
          </a:xfrm>
        </p:grpSpPr>
        <p:sp>
          <p:nvSpPr>
            <p:cNvPr name="Freeform 3" id="3"/>
            <p:cNvSpPr/>
            <p:nvPr/>
          </p:nvSpPr>
          <p:spPr>
            <a:xfrm flipH="false" flipV="false" rot="0">
              <a:off x="0" y="0"/>
              <a:ext cx="9347200" cy="13716000"/>
            </a:xfrm>
            <a:custGeom>
              <a:avLst/>
              <a:gdLst/>
              <a:ahLst/>
              <a:cxnLst/>
              <a:rect r="r" b="b" t="t" l="l"/>
              <a:pathLst>
                <a:path h="13716000" w="9347200">
                  <a:moveTo>
                    <a:pt x="0" y="0"/>
                  </a:moveTo>
                  <a:lnTo>
                    <a:pt x="9347200" y="0"/>
                  </a:lnTo>
                  <a:lnTo>
                    <a:pt x="9347200" y="13716000"/>
                  </a:lnTo>
                  <a:lnTo>
                    <a:pt x="0" y="13716000"/>
                  </a:lnTo>
                  <a:lnTo>
                    <a:pt x="0" y="0"/>
                  </a:lnTo>
                  <a:close/>
                </a:path>
              </a:pathLst>
            </a:custGeom>
            <a:blipFill>
              <a:blip r:embed="rId2"/>
              <a:stretch>
                <a:fillRect l="0" t="-1111" r="0" b="-1131"/>
              </a:stretch>
            </a:blipFill>
          </p:spPr>
        </p:sp>
      </p:grpSp>
      <p:grpSp>
        <p:nvGrpSpPr>
          <p:cNvPr name="Group 4" id="4"/>
          <p:cNvGrpSpPr/>
          <p:nvPr/>
        </p:nvGrpSpPr>
        <p:grpSpPr>
          <a:xfrm rot="0">
            <a:off x="1012874" y="2571751"/>
            <a:ext cx="14201336" cy="5143498"/>
            <a:chOff x="0" y="0"/>
            <a:chExt cx="18935114" cy="6857998"/>
          </a:xfrm>
        </p:grpSpPr>
        <p:sp>
          <p:nvSpPr>
            <p:cNvPr name="Freeform 5" id="5"/>
            <p:cNvSpPr/>
            <p:nvPr/>
          </p:nvSpPr>
          <p:spPr>
            <a:xfrm flipH="false" flipV="false" rot="0">
              <a:off x="0" y="0"/>
              <a:ext cx="18935064" cy="6858000"/>
            </a:xfrm>
            <a:custGeom>
              <a:avLst/>
              <a:gdLst/>
              <a:ahLst/>
              <a:cxnLst/>
              <a:rect r="r" b="b" t="t" l="l"/>
              <a:pathLst>
                <a:path h="6858000" w="18935064">
                  <a:moveTo>
                    <a:pt x="0" y="0"/>
                  </a:moveTo>
                  <a:lnTo>
                    <a:pt x="18935064" y="0"/>
                  </a:lnTo>
                  <a:lnTo>
                    <a:pt x="18935064" y="6858000"/>
                  </a:lnTo>
                  <a:lnTo>
                    <a:pt x="0" y="6858000"/>
                  </a:lnTo>
                  <a:close/>
                </a:path>
              </a:pathLst>
            </a:custGeom>
            <a:solidFill>
              <a:srgbClr val="3F3B8F">
                <a:alpha val="72157"/>
              </a:srgbClr>
            </a:solidFill>
          </p:spPr>
        </p:sp>
      </p:grpSp>
      <p:sp>
        <p:nvSpPr>
          <p:cNvPr name="TextBox 6" id="6"/>
          <p:cNvSpPr txBox="true"/>
          <p:nvPr/>
        </p:nvSpPr>
        <p:spPr>
          <a:xfrm rot="0">
            <a:off x="1484137" y="3260402"/>
            <a:ext cx="4106090" cy="615546"/>
          </a:xfrm>
          <a:prstGeom prst="rect">
            <a:avLst/>
          </a:prstGeom>
        </p:spPr>
        <p:txBody>
          <a:bodyPr anchor="t" rtlCol="false" tIns="0" lIns="0" bIns="0" rIns="0">
            <a:spAutoFit/>
          </a:bodyPr>
          <a:lstStyle/>
          <a:p>
            <a:pPr algn="l">
              <a:lnSpc>
                <a:spcPts val="5250"/>
              </a:lnSpc>
            </a:pPr>
            <a:r>
              <a:rPr lang="en-US" sz="5250">
                <a:solidFill>
                  <a:srgbClr val="FFFFFF"/>
                </a:solidFill>
                <a:latin typeface="Montserrat"/>
                <a:ea typeface="Montserrat"/>
                <a:cs typeface="Montserrat"/>
                <a:sym typeface="Montserrat"/>
              </a:rPr>
              <a:t>Contact Us</a:t>
            </a:r>
          </a:p>
        </p:txBody>
      </p:sp>
      <p:sp>
        <p:nvSpPr>
          <p:cNvPr name="TextBox 7" id="7"/>
          <p:cNvSpPr txBox="true"/>
          <p:nvPr/>
        </p:nvSpPr>
        <p:spPr>
          <a:xfrm rot="0">
            <a:off x="6305019" y="5254280"/>
            <a:ext cx="1568694" cy="380029"/>
          </a:xfrm>
          <a:prstGeom prst="rect">
            <a:avLst/>
          </a:prstGeom>
        </p:spPr>
        <p:txBody>
          <a:bodyPr anchor="t" rtlCol="false" tIns="0" lIns="0" bIns="0" rIns="0">
            <a:spAutoFit/>
          </a:bodyPr>
          <a:lstStyle/>
          <a:p>
            <a:pPr algn="l">
              <a:lnSpc>
                <a:spcPts val="2700"/>
              </a:lnSpc>
            </a:pPr>
            <a:r>
              <a:rPr lang="en-US" sz="2400" b="true">
                <a:solidFill>
                  <a:srgbClr val="FFFFFF"/>
                </a:solidFill>
                <a:latin typeface="Montserrat Medium"/>
                <a:ea typeface="Montserrat Medium"/>
                <a:cs typeface="Montserrat Medium"/>
                <a:sym typeface="Montserrat Medium"/>
              </a:rPr>
              <a:t>Phone</a:t>
            </a:r>
          </a:p>
        </p:txBody>
      </p:sp>
      <p:sp>
        <p:nvSpPr>
          <p:cNvPr name="TextBox 8" id="8"/>
          <p:cNvSpPr txBox="true"/>
          <p:nvPr/>
        </p:nvSpPr>
        <p:spPr>
          <a:xfrm rot="0">
            <a:off x="6305019" y="5847879"/>
            <a:ext cx="2001954" cy="208239"/>
          </a:xfrm>
          <a:prstGeom prst="rect">
            <a:avLst/>
          </a:prstGeom>
        </p:spPr>
        <p:txBody>
          <a:bodyPr anchor="t" rtlCol="false" tIns="0" lIns="0" bIns="0" rIns="0">
            <a:spAutoFit/>
          </a:bodyPr>
          <a:lstStyle/>
          <a:p>
            <a:pPr algn="l">
              <a:lnSpc>
                <a:spcPts val="1650"/>
              </a:lnSpc>
            </a:pPr>
            <a:r>
              <a:rPr lang="en-US" sz="1800">
                <a:solidFill>
                  <a:srgbClr val="FFFFFF"/>
                </a:solidFill>
                <a:latin typeface="Open Sans"/>
                <a:ea typeface="Open Sans"/>
                <a:cs typeface="Open Sans"/>
                <a:sym typeface="Open Sans"/>
              </a:rPr>
              <a:t>+971 55 138 1498</a:t>
            </a:r>
          </a:p>
        </p:txBody>
      </p:sp>
      <p:sp>
        <p:nvSpPr>
          <p:cNvPr name="Freeform 9" id="9"/>
          <p:cNvSpPr/>
          <p:nvPr/>
        </p:nvSpPr>
        <p:spPr>
          <a:xfrm flipH="false" flipV="false" rot="0">
            <a:off x="6388968" y="4508674"/>
            <a:ext cx="464544" cy="430578"/>
          </a:xfrm>
          <a:custGeom>
            <a:avLst/>
            <a:gdLst/>
            <a:ahLst/>
            <a:cxnLst/>
            <a:rect r="r" b="b" t="t" l="l"/>
            <a:pathLst>
              <a:path h="430578" w="464544">
                <a:moveTo>
                  <a:pt x="0" y="0"/>
                </a:moveTo>
                <a:lnTo>
                  <a:pt x="464544" y="0"/>
                </a:lnTo>
                <a:lnTo>
                  <a:pt x="464544" y="430578"/>
                </a:lnTo>
                <a:lnTo>
                  <a:pt x="0" y="43057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8676789" y="5254280"/>
            <a:ext cx="2509371" cy="374257"/>
          </a:xfrm>
          <a:prstGeom prst="rect">
            <a:avLst/>
          </a:prstGeom>
        </p:spPr>
        <p:txBody>
          <a:bodyPr anchor="t" rtlCol="false" tIns="0" lIns="0" bIns="0" rIns="0">
            <a:spAutoFit/>
          </a:bodyPr>
          <a:lstStyle/>
          <a:p>
            <a:pPr algn="l">
              <a:lnSpc>
                <a:spcPts val="2700"/>
              </a:lnSpc>
            </a:pPr>
            <a:r>
              <a:rPr lang="en-US" sz="2400" b="true">
                <a:solidFill>
                  <a:srgbClr val="FFFFFF"/>
                </a:solidFill>
                <a:latin typeface="Montserrat Medium"/>
                <a:ea typeface="Montserrat Medium"/>
                <a:cs typeface="Montserrat Medium"/>
                <a:sym typeface="Montserrat Medium"/>
              </a:rPr>
              <a:t>Web Address</a:t>
            </a:r>
          </a:p>
        </p:txBody>
      </p:sp>
      <p:sp>
        <p:nvSpPr>
          <p:cNvPr name="TextBox 11" id="11"/>
          <p:cNvSpPr txBox="true"/>
          <p:nvPr/>
        </p:nvSpPr>
        <p:spPr>
          <a:xfrm rot="0">
            <a:off x="8676788" y="5847879"/>
            <a:ext cx="2626603" cy="208239"/>
          </a:xfrm>
          <a:prstGeom prst="rect">
            <a:avLst/>
          </a:prstGeom>
        </p:spPr>
        <p:txBody>
          <a:bodyPr anchor="t" rtlCol="false" tIns="0" lIns="0" bIns="0" rIns="0">
            <a:spAutoFit/>
          </a:bodyPr>
          <a:lstStyle/>
          <a:p>
            <a:pPr algn="l">
              <a:lnSpc>
                <a:spcPts val="1650"/>
              </a:lnSpc>
            </a:pPr>
            <a:r>
              <a:rPr lang="en-US" sz="1800">
                <a:solidFill>
                  <a:srgbClr val="FFFFFF"/>
                </a:solidFill>
                <a:latin typeface="Open Sans"/>
                <a:ea typeface="Open Sans"/>
                <a:cs typeface="Open Sans"/>
                <a:sym typeface="Open Sans"/>
              </a:rPr>
              <a:t>www.atwoemedia.com</a:t>
            </a:r>
          </a:p>
        </p:txBody>
      </p:sp>
      <p:sp>
        <p:nvSpPr>
          <p:cNvPr name="Freeform 12" id="12"/>
          <p:cNvSpPr/>
          <p:nvPr/>
        </p:nvSpPr>
        <p:spPr>
          <a:xfrm flipH="false" flipV="false" rot="0">
            <a:off x="8759292" y="4514643"/>
            <a:ext cx="450774" cy="418643"/>
          </a:xfrm>
          <a:custGeom>
            <a:avLst/>
            <a:gdLst/>
            <a:ahLst/>
            <a:cxnLst/>
            <a:rect r="r" b="b" t="t" l="l"/>
            <a:pathLst>
              <a:path h="418643" w="450774">
                <a:moveTo>
                  <a:pt x="0" y="0"/>
                </a:moveTo>
                <a:lnTo>
                  <a:pt x="450774" y="0"/>
                </a:lnTo>
                <a:lnTo>
                  <a:pt x="450774" y="418643"/>
                </a:lnTo>
                <a:lnTo>
                  <a:pt x="0" y="41864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3" id="13"/>
          <p:cNvSpPr txBox="true"/>
          <p:nvPr/>
        </p:nvSpPr>
        <p:spPr>
          <a:xfrm rot="0">
            <a:off x="11877993" y="5254280"/>
            <a:ext cx="2795188" cy="374257"/>
          </a:xfrm>
          <a:prstGeom prst="rect">
            <a:avLst/>
          </a:prstGeom>
        </p:spPr>
        <p:txBody>
          <a:bodyPr anchor="t" rtlCol="false" tIns="0" lIns="0" bIns="0" rIns="0">
            <a:spAutoFit/>
          </a:bodyPr>
          <a:lstStyle/>
          <a:p>
            <a:pPr algn="l">
              <a:lnSpc>
                <a:spcPts val="2700"/>
              </a:lnSpc>
            </a:pPr>
            <a:r>
              <a:rPr lang="en-US" sz="2400" b="true">
                <a:solidFill>
                  <a:srgbClr val="FFFFFF"/>
                </a:solidFill>
                <a:latin typeface="Montserrat Medium"/>
                <a:ea typeface="Montserrat Medium"/>
                <a:cs typeface="Montserrat Medium"/>
                <a:sym typeface="Montserrat Medium"/>
              </a:rPr>
              <a:t>Email Address</a:t>
            </a:r>
          </a:p>
        </p:txBody>
      </p:sp>
      <p:grpSp>
        <p:nvGrpSpPr>
          <p:cNvPr name="Group 14" id="14"/>
          <p:cNvGrpSpPr/>
          <p:nvPr/>
        </p:nvGrpSpPr>
        <p:grpSpPr>
          <a:xfrm rot="0">
            <a:off x="11953170" y="4541798"/>
            <a:ext cx="381000" cy="364332"/>
            <a:chOff x="0" y="0"/>
            <a:chExt cx="508000" cy="485776"/>
          </a:xfrm>
        </p:grpSpPr>
        <p:sp>
          <p:nvSpPr>
            <p:cNvPr name="Freeform 15" id="15"/>
            <p:cNvSpPr/>
            <p:nvPr/>
          </p:nvSpPr>
          <p:spPr>
            <a:xfrm flipH="false" flipV="false" rot="0">
              <a:off x="0" y="0"/>
              <a:ext cx="508000" cy="485775"/>
            </a:xfrm>
            <a:custGeom>
              <a:avLst/>
              <a:gdLst/>
              <a:ahLst/>
              <a:cxnLst/>
              <a:rect r="r" b="b" t="t" l="l"/>
              <a:pathLst>
                <a:path h="485775" w="508000">
                  <a:moveTo>
                    <a:pt x="254000" y="288925"/>
                  </a:moveTo>
                  <a:lnTo>
                    <a:pt x="292100" y="314325"/>
                  </a:lnTo>
                  <a:lnTo>
                    <a:pt x="495300" y="171450"/>
                  </a:lnTo>
                  <a:lnTo>
                    <a:pt x="495300" y="168275"/>
                  </a:lnTo>
                  <a:lnTo>
                    <a:pt x="292100" y="25400"/>
                  </a:lnTo>
                  <a:lnTo>
                    <a:pt x="254000" y="0"/>
                  </a:lnTo>
                  <a:lnTo>
                    <a:pt x="219075" y="25400"/>
                  </a:lnTo>
                  <a:lnTo>
                    <a:pt x="12700" y="168275"/>
                  </a:lnTo>
                  <a:lnTo>
                    <a:pt x="12700" y="171450"/>
                  </a:lnTo>
                  <a:lnTo>
                    <a:pt x="219075" y="314325"/>
                  </a:lnTo>
                  <a:lnTo>
                    <a:pt x="254000" y="288925"/>
                  </a:lnTo>
                  <a:close/>
                  <a:moveTo>
                    <a:pt x="304800" y="327025"/>
                  </a:moveTo>
                  <a:lnTo>
                    <a:pt x="508000" y="469900"/>
                  </a:lnTo>
                  <a:lnTo>
                    <a:pt x="508000" y="184150"/>
                  </a:lnTo>
                  <a:lnTo>
                    <a:pt x="304800" y="327025"/>
                  </a:lnTo>
                  <a:close/>
                  <a:moveTo>
                    <a:pt x="0" y="184150"/>
                  </a:moveTo>
                  <a:lnTo>
                    <a:pt x="0" y="473075"/>
                  </a:lnTo>
                  <a:lnTo>
                    <a:pt x="206375" y="327025"/>
                  </a:lnTo>
                  <a:lnTo>
                    <a:pt x="0" y="184150"/>
                  </a:lnTo>
                  <a:close/>
                  <a:moveTo>
                    <a:pt x="254000" y="314325"/>
                  </a:moveTo>
                  <a:lnTo>
                    <a:pt x="219075" y="339725"/>
                  </a:lnTo>
                  <a:lnTo>
                    <a:pt x="12700" y="485775"/>
                  </a:lnTo>
                  <a:lnTo>
                    <a:pt x="85725" y="485775"/>
                  </a:lnTo>
                  <a:lnTo>
                    <a:pt x="425450" y="485775"/>
                  </a:lnTo>
                  <a:lnTo>
                    <a:pt x="495300" y="485775"/>
                  </a:lnTo>
                  <a:lnTo>
                    <a:pt x="292100" y="339725"/>
                  </a:lnTo>
                  <a:lnTo>
                    <a:pt x="254000" y="314325"/>
                  </a:lnTo>
                  <a:close/>
                </a:path>
              </a:pathLst>
            </a:custGeom>
            <a:solidFill>
              <a:srgbClr val="FFFFFF"/>
            </a:solidFill>
          </p:spPr>
        </p:sp>
      </p:grpSp>
      <p:sp>
        <p:nvSpPr>
          <p:cNvPr name="TextBox 16" id="16"/>
          <p:cNvSpPr txBox="true"/>
          <p:nvPr/>
        </p:nvSpPr>
        <p:spPr>
          <a:xfrm rot="0">
            <a:off x="11877991" y="5847879"/>
            <a:ext cx="2949355" cy="208239"/>
          </a:xfrm>
          <a:prstGeom prst="rect">
            <a:avLst/>
          </a:prstGeom>
        </p:spPr>
        <p:txBody>
          <a:bodyPr anchor="t" rtlCol="false" tIns="0" lIns="0" bIns="0" rIns="0">
            <a:spAutoFit/>
          </a:bodyPr>
          <a:lstStyle/>
          <a:p>
            <a:pPr algn="l">
              <a:lnSpc>
                <a:spcPts val="1650"/>
              </a:lnSpc>
            </a:pPr>
            <a:r>
              <a:rPr lang="en-US" sz="1800">
                <a:solidFill>
                  <a:srgbClr val="FFFFFF"/>
                </a:solidFill>
                <a:latin typeface="Open Sans"/>
                <a:ea typeface="Open Sans"/>
                <a:cs typeface="Open Sans"/>
                <a:sym typeface="Open Sans"/>
              </a:rPr>
              <a:t>contact@atwoemedia.com</a:t>
            </a:r>
          </a:p>
        </p:txBody>
      </p:sp>
      <p:sp>
        <p:nvSpPr>
          <p:cNvPr name="AutoShape 17" id="17"/>
          <p:cNvSpPr/>
          <p:nvPr/>
        </p:nvSpPr>
        <p:spPr>
          <a:xfrm rot="209596">
            <a:off x="1532067" y="4086812"/>
            <a:ext cx="937942" cy="0"/>
          </a:xfrm>
          <a:prstGeom prst="line">
            <a:avLst/>
          </a:prstGeom>
          <a:ln cap="rnd" w="28575">
            <a:solidFill>
              <a:srgbClr val="FFFFFF"/>
            </a:solidFill>
            <a:prstDash val="solid"/>
            <a:headEnd type="none" len="sm" w="sm"/>
            <a:tailEnd type="none" len="sm" w="sm"/>
          </a:ln>
        </p:spPr>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4727164" y="3428834"/>
            <a:ext cx="8833673" cy="3322767"/>
          </a:xfrm>
          <a:prstGeom prst="rect">
            <a:avLst/>
          </a:prstGeom>
        </p:spPr>
        <p:txBody>
          <a:bodyPr anchor="t" rtlCol="false" tIns="0" lIns="0" bIns="0" rIns="0">
            <a:spAutoFit/>
          </a:bodyPr>
          <a:lstStyle/>
          <a:p>
            <a:pPr algn="ctr">
              <a:lnSpc>
                <a:spcPts val="30000"/>
              </a:lnSpc>
            </a:pPr>
            <a:r>
              <a:rPr lang="en-US" sz="30000">
                <a:solidFill>
                  <a:srgbClr val="D9D9D9"/>
                </a:solidFill>
                <a:latin typeface="Montserrat"/>
                <a:ea typeface="Montserrat"/>
                <a:cs typeface="Montserrat"/>
                <a:sym typeface="Montserrat"/>
              </a:rPr>
              <a:t>en</a:t>
            </a:r>
            <a:r>
              <a:rPr lang="en-US" sz="30000">
                <a:solidFill>
                  <a:srgbClr val="3F3B8F"/>
                </a:solidFill>
                <a:latin typeface="Montserrat"/>
                <a:ea typeface="Montserrat"/>
                <a:cs typeface="Montserrat"/>
                <a:sym typeface="Montserrat"/>
              </a:rPr>
              <a:t>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DAGxCSIm32k</dc:identifier>
  <dcterms:modified xsi:type="dcterms:W3CDTF">2011-08-01T06:04:30Z</dcterms:modified>
  <cp:revision>1</cp:revision>
  <dc:title>A TWO E - SEO SERVICES.pptx</dc:title>
</cp:coreProperties>
</file>